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9926638" cy="67976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41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0.21000000000000005</c:v>
                </c:pt>
                <c:pt idx="1">
                  <c:v>0.18000000000000005</c:v>
                </c:pt>
                <c:pt idx="2">
                  <c:v>0.15000000000000005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527-4ADF-B100-A534D8ED0E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0.32000000000000012</c:v>
                </c:pt>
                <c:pt idx="1">
                  <c:v>0.23</c:v>
                </c:pt>
                <c:pt idx="2">
                  <c:v>0.19000000000000006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527-4ADF-B100-A534D8ED0EB6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marker val="1"/>
        <c:smooth val="0"/>
        <c:axId val="89086592"/>
        <c:axId val="89088384"/>
      </c:lineChart>
      <c:catAx>
        <c:axId val="8908659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89088384"/>
        <c:crosses val="autoZero"/>
        <c:auto val="1"/>
        <c:lblAlgn val="ctr"/>
        <c:lblOffset val="100"/>
        <c:noMultiLvlLbl val="1"/>
      </c:catAx>
      <c:valAx>
        <c:axId val="89088384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890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42465004374455"/>
          <c:y val="4.2030950665403376E-2"/>
          <c:w val="0.6216551837270341"/>
          <c:h val="0.955967575493386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География</c:v>
                </c:pt>
                <c:pt idx="1">
                  <c:v>Информатика и ИКТ</c:v>
                </c:pt>
                <c:pt idx="2">
                  <c:v>Математика (профиль)</c:v>
                </c:pt>
                <c:pt idx="3">
                  <c:v>Химия</c:v>
                </c:pt>
                <c:pt idx="4">
                  <c:v>История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54.6</c:v>
                </c:pt>
                <c:pt idx="1">
                  <c:v>59.5</c:v>
                </c:pt>
                <c:pt idx="2">
                  <c:v>56.9</c:v>
                </c:pt>
                <c:pt idx="3">
                  <c:v>54.3</c:v>
                </c:pt>
                <c:pt idx="4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География</c:v>
                </c:pt>
                <c:pt idx="1">
                  <c:v>Информатика и ИКТ</c:v>
                </c:pt>
                <c:pt idx="2">
                  <c:v>Математика (профиль)</c:v>
                </c:pt>
                <c:pt idx="3">
                  <c:v>Химия</c:v>
                </c:pt>
                <c:pt idx="4">
                  <c:v>История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</c:v>
                </c:pt>
                <c:pt idx="1">
                  <c:v>65.599999999999994</c:v>
                </c:pt>
                <c:pt idx="2">
                  <c:v>59</c:v>
                </c:pt>
                <c:pt idx="3">
                  <c:v>58</c:v>
                </c:pt>
                <c:pt idx="4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География</c:v>
                </c:pt>
                <c:pt idx="1">
                  <c:v>Информатика и ИКТ</c:v>
                </c:pt>
                <c:pt idx="2">
                  <c:v>Математика (профиль)</c:v>
                </c:pt>
                <c:pt idx="3">
                  <c:v>Химия</c:v>
                </c:pt>
                <c:pt idx="4">
                  <c:v>История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65</c:v>
                </c:pt>
                <c:pt idx="1">
                  <c:v>62</c:v>
                </c:pt>
                <c:pt idx="2">
                  <c:v>58</c:v>
                </c:pt>
                <c:pt idx="3">
                  <c:v>68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067264"/>
        <c:axId val="189053184"/>
        <c:axId val="0"/>
      </c:bar3DChart>
      <c:valAx>
        <c:axId val="1890531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89067264"/>
        <c:crosses val="autoZero"/>
        <c:crossBetween val="between"/>
      </c:valAx>
      <c:catAx>
        <c:axId val="189067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890531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 язык </c:v>
                </c:pt>
                <c:pt idx="1">
                  <c:v>Обществознание 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68.3</c:v>
                </c:pt>
                <c:pt idx="1">
                  <c:v>59.9</c:v>
                </c:pt>
                <c:pt idx="2">
                  <c:v>50.2</c:v>
                </c:pt>
                <c:pt idx="3">
                  <c:v>60.8</c:v>
                </c:pt>
                <c:pt idx="4">
                  <c:v>54.1</c:v>
                </c:pt>
                <c:pt idx="5">
                  <c:v>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invertIfNegative val="1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Русский язык </c:v>
                </c:pt>
                <c:pt idx="1">
                  <c:v>Обществознание 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69</c:v>
                </c:pt>
                <c:pt idx="1">
                  <c:v>62</c:v>
                </c:pt>
                <c:pt idx="2">
                  <c:v>51.7</c:v>
                </c:pt>
                <c:pt idx="3">
                  <c:v>61</c:v>
                </c:pt>
                <c:pt idx="4">
                  <c:v>58.04</c:v>
                </c:pt>
                <c:pt idx="5">
                  <c:v>75.040000000000006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ЛГО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 язык </c:v>
                </c:pt>
                <c:pt idx="1">
                  <c:v>Обществознание 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67</c:v>
                </c:pt>
                <c:pt idx="1">
                  <c:v>56</c:v>
                </c:pt>
                <c:pt idx="2">
                  <c:v>52</c:v>
                </c:pt>
                <c:pt idx="3">
                  <c:v>61</c:v>
                </c:pt>
                <c:pt idx="4">
                  <c:v>64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387136"/>
        <c:axId val="85388672"/>
        <c:axId val="0"/>
      </c:bar3DChart>
      <c:catAx>
        <c:axId val="8538713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5388672"/>
        <c:crosses val="autoZero"/>
        <c:auto val="1"/>
        <c:lblAlgn val="ctr"/>
        <c:lblOffset val="100"/>
        <c:noMultiLvlLbl val="1"/>
      </c:catAx>
      <c:valAx>
        <c:axId val="85388672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cross"/>
        <c:tickLblPos val="nextTo"/>
        <c:crossAx val="85387136"/>
        <c:crosses val="autoZero"/>
        <c:crossBetween val="between"/>
      </c:valAx>
    </c:plotArea>
    <c:legend>
      <c:legendPos val="r"/>
      <c:layout/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82788-DD50-48DD-B70D-C65A285D670B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</dgm:pt>
    <dgm:pt modelId="{FB96B52F-F83A-44ED-99AE-A16872AE5F9E}">
      <dgm:prSet phldrT="[Текст]" custT="1"/>
      <dgm:spPr/>
      <dgm:t>
        <a:bodyPr/>
        <a:lstStyle/>
        <a:p>
          <a:pPr algn="ctr"/>
          <a:r>
            <a:rPr lang="ru-RU" sz="1000" dirty="0">
              <a:latin typeface="Montserrat" panose="00000500000000000000" pitchFamily="2" charset="-52"/>
            </a:rPr>
            <a:t>Определение пилотных школ</a:t>
          </a:r>
        </a:p>
      </dgm:t>
    </dgm:pt>
    <dgm:pt modelId="{1816A279-1408-4235-A8A0-A51D4E6F7991}" type="parTrans" cxnId="{07048472-6C77-446C-BA80-E6CD8C262F8E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62084490-67B5-43E5-BB0A-23B8AC6E641B}" type="sibTrans" cxnId="{07048472-6C77-446C-BA80-E6CD8C262F8E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AF9E9B1D-8940-49C5-B427-313A32687274}">
      <dgm:prSet phldrT="[Текст]" custT="1"/>
      <dgm:spPr/>
      <dgm:t>
        <a:bodyPr/>
        <a:lstStyle/>
        <a:p>
          <a:r>
            <a:rPr lang="ru-RU" sz="1000" dirty="0">
              <a:latin typeface="Montserrat" panose="00000500000000000000" pitchFamily="2" charset="-52"/>
            </a:rPr>
            <a:t>Обучение учителей и сопровождение процесса опытными тренерами и методистами</a:t>
          </a:r>
        </a:p>
      </dgm:t>
    </dgm:pt>
    <dgm:pt modelId="{FC4BB964-5D9E-4148-A5E2-221E6F5FE4FB}" type="parTrans" cxnId="{A60D85C6-FAEB-4BF5-BD01-D97F6680AA91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932CC39B-1111-4C9E-9F5C-CB0416425AC1}" type="sibTrans" cxnId="{A60D85C6-FAEB-4BF5-BD01-D97F6680AA91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A0380000-8DA9-4CEA-BF6D-F9614A15AE2A}">
      <dgm:prSet phldrT="[Текст]" custT="1"/>
      <dgm:spPr/>
      <dgm:t>
        <a:bodyPr/>
        <a:lstStyle/>
        <a:p>
          <a:r>
            <a:rPr lang="ru-RU" sz="1000" dirty="0">
              <a:latin typeface="Montserrat" panose="00000500000000000000" pitchFamily="2" charset="-52"/>
            </a:rPr>
            <a:t>Реализация проекта (проведение соревнований, обучение виду спорта «Регби» в рамках учебного процесса)</a:t>
          </a:r>
        </a:p>
      </dgm:t>
    </dgm:pt>
    <dgm:pt modelId="{E1662566-D159-4DCF-A24D-8D0DE939CB7B}" type="parTrans" cxnId="{39B38A14-0D12-4F52-A120-EE0FC801167E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F8BE6ABD-B723-47A5-BBBC-E2456003AC78}" type="sibTrans" cxnId="{39B38A14-0D12-4F52-A120-EE0FC801167E}">
      <dgm:prSet/>
      <dgm:spPr/>
      <dgm:t>
        <a:bodyPr/>
        <a:lstStyle/>
        <a:p>
          <a:endParaRPr lang="ru-RU" sz="1000">
            <a:latin typeface="Montserrat" panose="00000500000000000000" pitchFamily="2" charset="-52"/>
          </a:endParaRPr>
        </a:p>
      </dgm:t>
    </dgm:pt>
    <dgm:pt modelId="{AE5ED3A7-E80E-44D8-B3E6-8D448D6FD39D}" type="pres">
      <dgm:prSet presAssocID="{3BD82788-DD50-48DD-B70D-C65A285D670B}" presName="arrowDiagram" presStyleCnt="0">
        <dgm:presLayoutVars>
          <dgm:chMax val="5"/>
          <dgm:dir/>
          <dgm:resizeHandles val="exact"/>
        </dgm:presLayoutVars>
      </dgm:prSet>
      <dgm:spPr/>
    </dgm:pt>
    <dgm:pt modelId="{7F7228A5-B062-4C98-AFC4-6289FDB78866}" type="pres">
      <dgm:prSet presAssocID="{3BD82788-DD50-48DD-B70D-C65A285D670B}" presName="arrow" presStyleLbl="bgShp" presStyleIdx="0" presStyleCnt="1" custLinFactX="8277" custLinFactNeighborX="100000" custLinFactNeighborY="5079"/>
      <dgm:spPr/>
    </dgm:pt>
    <dgm:pt modelId="{3BB72423-7F30-4B0D-BA53-C7ACD1E5C864}" type="pres">
      <dgm:prSet presAssocID="{3BD82788-DD50-48DD-B70D-C65A285D670B}" presName="arrowDiagram3" presStyleCnt="0"/>
      <dgm:spPr/>
    </dgm:pt>
    <dgm:pt modelId="{11A82274-F67A-4EE1-B690-39131EA7C39F}" type="pres">
      <dgm:prSet presAssocID="{FB96B52F-F83A-44ED-99AE-A16872AE5F9E}" presName="bullet3a" presStyleLbl="node1" presStyleIdx="0" presStyleCnt="3"/>
      <dgm:spPr/>
    </dgm:pt>
    <dgm:pt modelId="{70A41B5F-FDA5-4E56-B932-B1035971342C}" type="pres">
      <dgm:prSet presAssocID="{FB96B52F-F83A-44ED-99AE-A16872AE5F9E}" presName="textBox3a" presStyleLbl="revTx" presStyleIdx="0" presStyleCnt="3" custScaleX="123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A0FB-2BC5-4C96-84BC-CF04EC887CCA}" type="pres">
      <dgm:prSet presAssocID="{AF9E9B1D-8940-49C5-B427-313A32687274}" presName="bullet3b" presStyleLbl="node1" presStyleIdx="1" presStyleCnt="3"/>
      <dgm:spPr/>
    </dgm:pt>
    <dgm:pt modelId="{908BA687-80E5-445F-8300-ED72864C67E0}" type="pres">
      <dgm:prSet presAssocID="{AF9E9B1D-8940-49C5-B427-313A32687274}" presName="textBox3b" presStyleLbl="revTx" presStyleIdx="1" presStyleCnt="3" custScaleX="113077" custLinFactNeighborX="12182" custLinFactNeighborY="-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5D854-73BB-4208-B013-E25662C37505}" type="pres">
      <dgm:prSet presAssocID="{A0380000-8DA9-4CEA-BF6D-F9614A15AE2A}" presName="bullet3c" presStyleLbl="node1" presStyleIdx="2" presStyleCnt="3"/>
      <dgm:spPr/>
    </dgm:pt>
    <dgm:pt modelId="{BF77D1C5-EC21-4E58-9AF5-DFC293C3E0C1}" type="pres">
      <dgm:prSet presAssocID="{A0380000-8DA9-4CEA-BF6D-F9614A15AE2A}" presName="textBox3c" presStyleLbl="revTx" presStyleIdx="2" presStyleCnt="3" custScaleX="136125" custLinFactNeighborX="21521" custLinFactNeighborY="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B9996-0F42-40E9-9C5D-F35636AC7D86}" type="presOf" srcId="{A0380000-8DA9-4CEA-BF6D-F9614A15AE2A}" destId="{BF77D1C5-EC21-4E58-9AF5-DFC293C3E0C1}" srcOrd="0" destOrd="0" presId="urn:microsoft.com/office/officeart/2005/8/layout/arrow2"/>
    <dgm:cxn modelId="{07048472-6C77-446C-BA80-E6CD8C262F8E}" srcId="{3BD82788-DD50-48DD-B70D-C65A285D670B}" destId="{FB96B52F-F83A-44ED-99AE-A16872AE5F9E}" srcOrd="0" destOrd="0" parTransId="{1816A279-1408-4235-A8A0-A51D4E6F7991}" sibTransId="{62084490-67B5-43E5-BB0A-23B8AC6E641B}"/>
    <dgm:cxn modelId="{2CCF557E-CB5D-4E26-A9A3-70D812FEE48A}" type="presOf" srcId="{AF9E9B1D-8940-49C5-B427-313A32687274}" destId="{908BA687-80E5-445F-8300-ED72864C67E0}" srcOrd="0" destOrd="0" presId="urn:microsoft.com/office/officeart/2005/8/layout/arrow2"/>
    <dgm:cxn modelId="{39B38A14-0D12-4F52-A120-EE0FC801167E}" srcId="{3BD82788-DD50-48DD-B70D-C65A285D670B}" destId="{A0380000-8DA9-4CEA-BF6D-F9614A15AE2A}" srcOrd="2" destOrd="0" parTransId="{E1662566-D159-4DCF-A24D-8D0DE939CB7B}" sibTransId="{F8BE6ABD-B723-47A5-BBBC-E2456003AC78}"/>
    <dgm:cxn modelId="{2E3FC81D-5EAD-4F95-974D-304802D3BB61}" type="presOf" srcId="{FB96B52F-F83A-44ED-99AE-A16872AE5F9E}" destId="{70A41B5F-FDA5-4E56-B932-B1035971342C}" srcOrd="0" destOrd="0" presId="urn:microsoft.com/office/officeart/2005/8/layout/arrow2"/>
    <dgm:cxn modelId="{A60D85C6-FAEB-4BF5-BD01-D97F6680AA91}" srcId="{3BD82788-DD50-48DD-B70D-C65A285D670B}" destId="{AF9E9B1D-8940-49C5-B427-313A32687274}" srcOrd="1" destOrd="0" parTransId="{FC4BB964-5D9E-4148-A5E2-221E6F5FE4FB}" sibTransId="{932CC39B-1111-4C9E-9F5C-CB0416425AC1}"/>
    <dgm:cxn modelId="{A119A030-C1E5-4C95-A4B9-8EA17FE92F96}" type="presOf" srcId="{3BD82788-DD50-48DD-B70D-C65A285D670B}" destId="{AE5ED3A7-E80E-44D8-B3E6-8D448D6FD39D}" srcOrd="0" destOrd="0" presId="urn:microsoft.com/office/officeart/2005/8/layout/arrow2"/>
    <dgm:cxn modelId="{548E7838-6D4F-4407-963D-A2202FD842F6}" type="presParOf" srcId="{AE5ED3A7-E80E-44D8-B3E6-8D448D6FD39D}" destId="{7F7228A5-B062-4C98-AFC4-6289FDB78866}" srcOrd="0" destOrd="0" presId="urn:microsoft.com/office/officeart/2005/8/layout/arrow2"/>
    <dgm:cxn modelId="{58DEA50A-9B87-4B0F-98D4-186DB865A235}" type="presParOf" srcId="{AE5ED3A7-E80E-44D8-B3E6-8D448D6FD39D}" destId="{3BB72423-7F30-4B0D-BA53-C7ACD1E5C864}" srcOrd="1" destOrd="0" presId="urn:microsoft.com/office/officeart/2005/8/layout/arrow2"/>
    <dgm:cxn modelId="{5EA8607C-EC55-44A5-A57F-F52C623278CC}" type="presParOf" srcId="{3BB72423-7F30-4B0D-BA53-C7ACD1E5C864}" destId="{11A82274-F67A-4EE1-B690-39131EA7C39F}" srcOrd="0" destOrd="0" presId="urn:microsoft.com/office/officeart/2005/8/layout/arrow2"/>
    <dgm:cxn modelId="{0B94F7E7-C587-4259-B351-95BB9983E94A}" type="presParOf" srcId="{3BB72423-7F30-4B0D-BA53-C7ACD1E5C864}" destId="{70A41B5F-FDA5-4E56-B932-B1035971342C}" srcOrd="1" destOrd="0" presId="urn:microsoft.com/office/officeart/2005/8/layout/arrow2"/>
    <dgm:cxn modelId="{5A693F1A-53C3-49EF-BFA4-42A62943FCC0}" type="presParOf" srcId="{3BB72423-7F30-4B0D-BA53-C7ACD1E5C864}" destId="{F03DA0FB-2BC5-4C96-84BC-CF04EC887CCA}" srcOrd="2" destOrd="0" presId="urn:microsoft.com/office/officeart/2005/8/layout/arrow2"/>
    <dgm:cxn modelId="{FE4C4991-B6F2-475B-9E8A-8D7624693F29}" type="presParOf" srcId="{3BB72423-7F30-4B0D-BA53-C7ACD1E5C864}" destId="{908BA687-80E5-445F-8300-ED72864C67E0}" srcOrd="3" destOrd="0" presId="urn:microsoft.com/office/officeart/2005/8/layout/arrow2"/>
    <dgm:cxn modelId="{CA79FE2A-B308-4376-A285-DC24766FE9BB}" type="presParOf" srcId="{3BB72423-7F30-4B0D-BA53-C7ACD1E5C864}" destId="{6945D854-73BB-4208-B013-E25662C37505}" srcOrd="4" destOrd="0" presId="urn:microsoft.com/office/officeart/2005/8/layout/arrow2"/>
    <dgm:cxn modelId="{1C4DBC92-67A5-4E84-A067-7298AC0BBAD3}" type="presParOf" srcId="{3BB72423-7F30-4B0D-BA53-C7ACD1E5C864}" destId="{BF77D1C5-EC21-4E58-9AF5-DFC293C3E0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28A5-B062-4C98-AFC4-6289FDB78866}">
      <dsp:nvSpPr>
        <dsp:cNvPr id="0" name=""/>
        <dsp:cNvSpPr/>
      </dsp:nvSpPr>
      <dsp:spPr>
        <a:xfrm>
          <a:off x="0" y="166927"/>
          <a:ext cx="5001740" cy="31260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82274-F67A-4EE1-B690-39131EA7C39F}">
      <dsp:nvSpPr>
        <dsp:cNvPr id="0" name=""/>
        <dsp:cNvSpPr/>
      </dsp:nvSpPr>
      <dsp:spPr>
        <a:xfrm>
          <a:off x="635220" y="2241089"/>
          <a:ext cx="130045" cy="13004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41B5F-FDA5-4E56-B932-B1035971342C}">
      <dsp:nvSpPr>
        <dsp:cNvPr id="0" name=""/>
        <dsp:cNvSpPr/>
      </dsp:nvSpPr>
      <dsp:spPr>
        <a:xfrm>
          <a:off x="562067" y="2306111"/>
          <a:ext cx="1441758" cy="90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08" tIns="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Montserrat" panose="00000500000000000000" pitchFamily="2" charset="-52"/>
            </a:rPr>
            <a:t>Определение пилотных школ</a:t>
          </a:r>
        </a:p>
      </dsp:txBody>
      <dsp:txXfrm>
        <a:off x="562067" y="2306111"/>
        <a:ext cx="1441758" cy="903439"/>
      </dsp:txXfrm>
    </dsp:sp>
    <dsp:sp modelId="{F03DA0FB-2BC5-4C96-84BC-CF04EC887CCA}">
      <dsp:nvSpPr>
        <dsp:cNvPr id="0" name=""/>
        <dsp:cNvSpPr/>
      </dsp:nvSpPr>
      <dsp:spPr>
        <a:xfrm>
          <a:off x="1783120" y="1391418"/>
          <a:ext cx="235081" cy="235081"/>
        </a:xfrm>
        <a:prstGeom prst="ellipse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BA687-80E5-445F-8300-ED72864C67E0}">
      <dsp:nvSpPr>
        <dsp:cNvPr id="0" name=""/>
        <dsp:cNvSpPr/>
      </dsp:nvSpPr>
      <dsp:spPr>
        <a:xfrm>
          <a:off x="1968406" y="1465084"/>
          <a:ext cx="1357396" cy="170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6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Montserrat" panose="00000500000000000000" pitchFamily="2" charset="-52"/>
            </a:rPr>
            <a:t>Обучение учителей и сопровождение процесса опытными тренерами и методистами</a:t>
          </a:r>
        </a:p>
      </dsp:txBody>
      <dsp:txXfrm>
        <a:off x="1968406" y="1465084"/>
        <a:ext cx="1357396" cy="1700591"/>
      </dsp:txXfrm>
    </dsp:sp>
    <dsp:sp modelId="{6945D854-73BB-4208-B013-E25662C37505}">
      <dsp:nvSpPr>
        <dsp:cNvPr id="0" name=""/>
        <dsp:cNvSpPr/>
      </dsp:nvSpPr>
      <dsp:spPr>
        <a:xfrm>
          <a:off x="3163600" y="874363"/>
          <a:ext cx="325113" cy="325113"/>
        </a:xfrm>
        <a:prstGeom prst="ellipse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7D1C5-EC21-4E58-9AF5-DFC293C3E0C1}">
      <dsp:nvSpPr>
        <dsp:cNvPr id="0" name=""/>
        <dsp:cNvSpPr/>
      </dsp:nvSpPr>
      <dsp:spPr>
        <a:xfrm>
          <a:off x="3367671" y="1044459"/>
          <a:ext cx="1634068" cy="217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1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Montserrat" panose="00000500000000000000" pitchFamily="2" charset="-52"/>
            </a:rPr>
            <a:t>Реализация проекта (проведение соревнований, обучение виду спорта «Регби» в рамках учебного процесса)</a:t>
          </a:r>
        </a:p>
      </dsp:txBody>
      <dsp:txXfrm>
        <a:off x="3367671" y="1044459"/>
        <a:ext cx="1634068" cy="217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0.91142</cdr:x>
      <cdr:y>0.06213</cdr:y>
    </cdr:from>
    <cdr:to>
      <cdr:x>0.98228</cdr:x>
      <cdr:y>0.14454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0238" y="278472"/>
          <a:ext cx="6375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75,04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0.76504</cdr:x>
      <cdr:y>0.42488</cdr:y>
    </cdr:from>
    <cdr:to>
      <cdr:x>0.83403</cdr:x>
      <cdr:y>0.49227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83168" y="1904301"/>
          <a:ext cx="620785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0.75012</cdr:x>
      <cdr:y>0.38558</cdr:y>
    </cdr:from>
    <cdr:to>
      <cdr:x>0.81352</cdr:x>
      <cdr:y>0.45296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48944" y="1728132"/>
          <a:ext cx="570451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61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0.6373</cdr:x>
      <cdr:y>0.53719</cdr:y>
    </cdr:from>
    <cdr:to>
      <cdr:x>0.72308</cdr:x>
      <cdr:y>0.60832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33875" y="2407641"/>
          <a:ext cx="771787" cy="31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51,7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0.75851</cdr:x>
      <cdr:y>0.6888</cdr:y>
    </cdr:from>
    <cdr:to>
      <cdr:x>0.81445</cdr:x>
      <cdr:y>0.77303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24445" y="3087150"/>
          <a:ext cx="503339" cy="377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62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0.85175</cdr:x>
      <cdr:y>0.84041</cdr:y>
    </cdr:from>
    <cdr:to>
      <cdr:x>0.92595</cdr:x>
      <cdr:y>0.934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63344" y="3766657"/>
          <a:ext cx="667616" cy="419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69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553" cy="340806"/>
          </a:xfrm>
          <a:prstGeom prst="rect">
            <a:avLst/>
          </a:prstGeom>
        </p:spPr>
        <p:txBody>
          <a:bodyPr vert="horz" lIns="91728" tIns="45864" rIns="91728" bIns="45864" rtlCol="0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755" y="3"/>
            <a:ext cx="4302553" cy="340806"/>
          </a:xfrm>
          <a:prstGeom prst="rect">
            <a:avLst/>
          </a:prstGeom>
        </p:spPr>
        <p:txBody>
          <a:bodyPr vert="horz" lIns="91728" tIns="45864" rIns="91728" bIns="45864" rtlCol="0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39196039-DBC6-47B8-AED3-BE220B97C5B8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849313"/>
            <a:ext cx="4084638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8" tIns="45864" rIns="91728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02" y="3271307"/>
            <a:ext cx="7940844" cy="2676523"/>
          </a:xfrm>
          <a:prstGeom prst="rect">
            <a:avLst/>
          </a:prstGeom>
        </p:spPr>
        <p:txBody>
          <a:bodyPr vert="horz" lIns="91728" tIns="45864" rIns="91728" bIns="45864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870"/>
            <a:ext cx="4302553" cy="340806"/>
          </a:xfrm>
          <a:prstGeom prst="rect">
            <a:avLst/>
          </a:prstGeom>
        </p:spPr>
        <p:txBody>
          <a:bodyPr vert="horz" lIns="91728" tIns="45864" rIns="91728" bIns="45864" rtlCol="0" anchor="b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755" y="6456870"/>
            <a:ext cx="4302553" cy="340806"/>
          </a:xfrm>
          <a:prstGeom prst="rect">
            <a:avLst/>
          </a:prstGeom>
        </p:spPr>
        <p:txBody>
          <a:bodyPr vert="horz" lIns="91728" tIns="45864" rIns="91728" bIns="45864" rtlCol="0" anchor="b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12.</a:t>
            </a:r>
            <a:r>
              <a:rPr lang="ru-RU" baseline="0" dirty="0" smtClean="0"/>
              <a:t> Отличная командная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7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13.</a:t>
            </a:r>
            <a:r>
              <a:rPr lang="ru-RU" baseline="0" dirty="0" smtClean="0"/>
              <a:t> Центры- ребенок в центре!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4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14. Опыт Лысьвы уникален. 7 и 39 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кормовище</a:t>
            </a:r>
            <a:r>
              <a:rPr lang="ru-RU" baseline="0" dirty="0" smtClean="0"/>
              <a:t> и 11 – площадки по работе с род общественностью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7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15. Настройка системы</a:t>
            </a:r>
            <a:r>
              <a:rPr lang="ru-RU" baseline="0" dirty="0" smtClean="0"/>
              <a:t> прошла . Работаем. Психологи-волонтеры. Выходы в суды. Кризисные случаи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6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17. Тенденции. СПО. Средний балл. 10 класс.</a:t>
            </a:r>
            <a:r>
              <a:rPr lang="ru-RU" baseline="0" dirty="0" smtClean="0"/>
              <a:t> 200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5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17. Химия. Физика.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49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5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Академия первых – 10 детей за год. Соглашение и увеличение</a:t>
            </a:r>
            <a:r>
              <a:rPr lang="ru-RU" baseline="0" dirty="0" smtClean="0"/>
              <a:t> обучающихся из Лысьвы.</a:t>
            </a:r>
          </a:p>
          <a:p>
            <a:r>
              <a:rPr lang="ru-RU" baseline="0" dirty="0" smtClean="0"/>
              <a:t>Мобильный </a:t>
            </a:r>
            <a:r>
              <a:rPr lang="ru-RU" baseline="0" dirty="0" err="1" smtClean="0"/>
              <a:t>кванториум</a:t>
            </a:r>
            <a:r>
              <a:rPr lang="ru-RU" baseline="0" dirty="0" smtClean="0"/>
              <a:t>- два проекта: 16 школа и Лицей </a:t>
            </a:r>
            <a:r>
              <a:rPr lang="ru-RU" baseline="0" dirty="0" err="1" smtClean="0"/>
              <a:t>ВЕКТОРиЯ</a:t>
            </a:r>
            <a:endParaRPr lang="ru-RU" baseline="0" dirty="0" smtClean="0"/>
          </a:p>
          <a:p>
            <a:r>
              <a:rPr lang="ru-RU" baseline="0" dirty="0" err="1" smtClean="0"/>
              <a:t>Доброшкола</a:t>
            </a:r>
            <a:r>
              <a:rPr lang="ru-RU" baseline="0" dirty="0" smtClean="0"/>
              <a:t> – школа для детей с ОВЗ </a:t>
            </a:r>
          </a:p>
          <a:p>
            <a:r>
              <a:rPr lang="ru-RU" baseline="0" dirty="0" smtClean="0"/>
              <a:t>Точка Роста – школа 3 и 8 школ в 2024 году</a:t>
            </a:r>
          </a:p>
          <a:p>
            <a:r>
              <a:rPr lang="ru-RU" baseline="0" dirty="0" smtClean="0"/>
              <a:t>Школьный </a:t>
            </a:r>
            <a:r>
              <a:rPr lang="ru-RU" baseline="0" dirty="0" err="1" smtClean="0"/>
              <a:t>кванториум</a:t>
            </a:r>
            <a:r>
              <a:rPr lang="ru-RU" baseline="0" dirty="0" smtClean="0"/>
              <a:t> – Чусовой ( 500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43E7-37DB-434E-93E2-6E1B8C67676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7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21. Пандемия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16 школа и 26 сад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8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сотрудничество</a:t>
            </a:r>
            <a:r>
              <a:rPr lang="ru-RU" baseline="0" dirty="0" smtClean="0"/>
              <a:t> имеет цель- есть результат . </a:t>
            </a:r>
            <a:r>
              <a:rPr lang="ru-RU" baseline="0" dirty="0" err="1" smtClean="0"/>
              <a:t>Гто</a:t>
            </a:r>
            <a:r>
              <a:rPr lang="ru-RU" baseline="0" dirty="0" smtClean="0"/>
              <a:t> на 4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89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25. Театры и </a:t>
            </a:r>
            <a:r>
              <a:rPr lang="ru-RU" dirty="0" err="1" smtClean="0"/>
              <a:t>тд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Лысьва</a:t>
            </a:r>
            <a:r>
              <a:rPr lang="ru-RU" baseline="0" dirty="0" smtClean="0"/>
              <a:t> 75%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862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27.  Серьезные</a:t>
            </a:r>
            <a:r>
              <a:rPr lang="ru-RU" baseline="0" dirty="0" smtClean="0"/>
              <a:t> проекты. </a:t>
            </a:r>
            <a:r>
              <a:rPr lang="ru-RU" baseline="0" dirty="0" err="1" smtClean="0"/>
              <a:t>Профилизация</a:t>
            </a:r>
            <a:r>
              <a:rPr lang="ru-RU" baseline="0" dirty="0" smtClean="0"/>
              <a:t> образования. Мед, </a:t>
            </a:r>
            <a:r>
              <a:rPr lang="ru-RU" baseline="0" dirty="0" err="1" smtClean="0"/>
              <a:t>пед</a:t>
            </a:r>
            <a:r>
              <a:rPr lang="ru-RU" baseline="0" dirty="0" smtClean="0"/>
              <a:t>. Связь с СПО.ВПО. Предприятия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28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0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57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65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9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 Детские сады.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35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5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Задачи!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r>
              <a:rPr lang="ru-RU" baseline="0" dirty="0" smtClean="0"/>
              <a:t> Расшифровка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9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8. </a:t>
            </a:r>
            <a:r>
              <a:rPr lang="ru-RU" dirty="0" err="1" smtClean="0"/>
              <a:t>Юнармия</a:t>
            </a:r>
            <a:r>
              <a:rPr lang="ru-RU" dirty="0" smtClean="0"/>
              <a:t> и 16 школа</a:t>
            </a:r>
            <a:r>
              <a:rPr lang="ru-RU" baseline="0" dirty="0" smtClean="0"/>
              <a:t> и школа 6. Иван Вячеславович </a:t>
            </a:r>
            <a:r>
              <a:rPr lang="ru-RU" baseline="0" dirty="0" err="1" smtClean="0"/>
              <a:t>Ветошкин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3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9.</a:t>
            </a:r>
            <a:r>
              <a:rPr lang="ru-RU" baseline="0" dirty="0" smtClean="0"/>
              <a:t> Конкурс школьных музеев. Сегодня площадка.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7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10.</a:t>
            </a:r>
            <a:r>
              <a:rPr lang="ru-RU" baseline="0" dirty="0" smtClean="0"/>
              <a:t> Отличный ресурс. Всем подписаться. Темы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0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РДД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C5A72A-6194-414D-978E-162D3CC3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EBA4DCF-7EA6-42BE-BAC5-ACCA540C6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2CC353-C610-461D-8C90-30F1E29D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4213-D634-40A7-8806-0EC75960317B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0D86FE-70F0-4F88-AE2B-9F364346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77EDC6-7C64-4DF9-BDC4-2796DBA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9F64-B68C-4C4B-BFA5-6D62F697A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ложка низ">
            <a:extLst>
              <a:ext uri="{FF2B5EF4-FFF2-40B4-BE49-F238E27FC236}">
                <a16:creationId xmlns="" xmlns:a16="http://schemas.microsoft.com/office/drawing/2014/main" id="{97AE5BD3-FDB2-8EE3-2EFB-25E1E5EB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52CF90-58B3-ECFE-68B3-98F837B25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61" y="6490800"/>
            <a:ext cx="185039" cy="344488"/>
          </a:xfrm>
          <a:prstGeom prst="rect">
            <a:avLst/>
          </a:prstGeom>
        </p:spPr>
      </p:pic>
      <p:pic>
        <p:nvPicPr>
          <p:cNvPr id="2" name="подложка верх">
            <a:extLst>
              <a:ext uri="{FF2B5EF4-FFF2-40B4-BE49-F238E27FC236}">
                <a16:creationId xmlns="" xmlns:a16="http://schemas.microsoft.com/office/drawing/2014/main" id="{EA503C5E-19FF-CDB3-D858-9EF32AA8B4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0419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jpeg"/><Relationship Id="rId4" Type="http://schemas.openxmlformats.org/officeDocument/2006/relationships/hyperlink" Target="https://razgovor.edsoo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2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chart" Target="../charts/chart1.xml"/><Relationship Id="rId5" Type="http://schemas.openxmlformats.org/officeDocument/2006/relationships/image" Target="../media/image53.png"/><Relationship Id="rId15" Type="http://schemas.openxmlformats.org/officeDocument/2006/relationships/image" Target="../media/image29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2.jpeg"/><Relationship Id="rId4" Type="http://schemas.openxmlformats.org/officeDocument/2006/relationships/diagramData" Target="../diagrams/data1.xml"/><Relationship Id="rId9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4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5" Type="http://schemas.openxmlformats.org/officeDocument/2006/relationships/image" Target="../media/image86.jpe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4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29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14.jpeg"/><Relationship Id="rId10" Type="http://schemas.openxmlformats.org/officeDocument/2006/relationships/image" Target="../media/image118.png"/><Relationship Id="rId4" Type="http://schemas.openxmlformats.org/officeDocument/2006/relationships/image" Target="../media/image113.jpe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jpeg"/><Relationship Id="rId26" Type="http://schemas.openxmlformats.org/officeDocument/2006/relationships/image" Target="../media/image142.png"/><Relationship Id="rId3" Type="http://schemas.openxmlformats.org/officeDocument/2006/relationships/image" Target="../media/image112.png"/><Relationship Id="rId21" Type="http://schemas.openxmlformats.org/officeDocument/2006/relationships/image" Target="../media/image137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3.png"/><Relationship Id="rId20" Type="http://schemas.openxmlformats.org/officeDocument/2006/relationships/image" Target="../media/image118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0.jpe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29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2.png"/><Relationship Id="rId4" Type="http://schemas.openxmlformats.org/officeDocument/2006/relationships/image" Target="../media/image15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6431BCA-6E02-51A3-D4AB-9EA9103851B2}"/>
              </a:ext>
            </a:extLst>
          </p:cNvPr>
          <p:cNvSpPr/>
          <p:nvPr/>
        </p:nvSpPr>
        <p:spPr>
          <a:xfrm>
            <a:off x="0" y="4696008"/>
            <a:ext cx="11003919" cy="891432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61EAEAF3-57E2-35DC-221A-B761F0FF092C}"/>
              </a:ext>
            </a:extLst>
          </p:cNvPr>
          <p:cNvSpPr/>
          <p:nvPr/>
        </p:nvSpPr>
        <p:spPr>
          <a:xfrm rot="5400000">
            <a:off x="10743065" y="4956862"/>
            <a:ext cx="891431" cy="369724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F0C338-7AAE-F491-324D-A488C32AB099}"/>
              </a:ext>
            </a:extLst>
          </p:cNvPr>
          <p:cNvSpPr/>
          <p:nvPr/>
        </p:nvSpPr>
        <p:spPr>
          <a:xfrm flipV="1">
            <a:off x="3160690" y="4890658"/>
            <a:ext cx="7158977" cy="539176"/>
          </a:xfrm>
          <a:prstGeom prst="rect">
            <a:avLst/>
          </a:prstGeom>
          <a:gradFill flip="none" rotWithShape="1">
            <a:gsLst>
              <a:gs pos="0">
                <a:srgbClr val="1CA3DD"/>
              </a:gs>
              <a:gs pos="100000">
                <a:srgbClr val="FF8F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24502075-DC9F-6795-3FF3-65E03C31557A}"/>
              </a:ext>
            </a:extLst>
          </p:cNvPr>
          <p:cNvSpPr/>
          <p:nvPr/>
        </p:nvSpPr>
        <p:spPr>
          <a:xfrm rot="16200000" flipV="1">
            <a:off x="10206822" y="5002634"/>
            <a:ext cx="540215" cy="314525"/>
          </a:xfrm>
          <a:prstGeom prst="triangle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2" name="Стрелка: вправо 56">
            <a:extLst>
              <a:ext uri="{FF2B5EF4-FFF2-40B4-BE49-F238E27FC236}">
                <a16:creationId xmlns="" xmlns:a16="http://schemas.microsoft.com/office/drawing/2014/main" id="{C4E03C07-2F6E-190A-BA6B-94BDD9B646D6}"/>
              </a:ext>
            </a:extLst>
          </p:cNvPr>
          <p:cNvSpPr/>
          <p:nvPr/>
        </p:nvSpPr>
        <p:spPr>
          <a:xfrm>
            <a:off x="7836266" y="5162717"/>
            <a:ext cx="3880916" cy="257175"/>
          </a:xfrm>
          <a:prstGeom prst="rightArrow">
            <a:avLst/>
          </a:prstGeom>
          <a:gradFill>
            <a:gsLst>
              <a:gs pos="0">
                <a:srgbClr val="E09A8B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0C25EC6E-8AF1-CFD0-D2BD-EDE75A907A3F}"/>
              </a:ext>
            </a:extLst>
          </p:cNvPr>
          <p:cNvCxnSpPr>
            <a:cxnSpLocks/>
          </p:cNvCxnSpPr>
          <p:nvPr/>
        </p:nvCxnSpPr>
        <p:spPr>
          <a:xfrm>
            <a:off x="3258350" y="5151555"/>
            <a:ext cx="7205403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3981D04-0CD4-BAE7-09E9-6A9A1CDE26A0}"/>
              </a:ext>
            </a:extLst>
          </p:cNvPr>
          <p:cNvCxnSpPr>
            <a:cxnSpLocks/>
          </p:cNvCxnSpPr>
          <p:nvPr/>
        </p:nvCxnSpPr>
        <p:spPr>
          <a:xfrm>
            <a:off x="23936" y="5124198"/>
            <a:ext cx="3038139" cy="20589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8DD3DAA-419D-B35E-6A48-88D178DF8A55}"/>
              </a:ext>
            </a:extLst>
          </p:cNvPr>
          <p:cNvCxnSpPr>
            <a:cxnSpLocks/>
          </p:cNvCxnSpPr>
          <p:nvPr/>
        </p:nvCxnSpPr>
        <p:spPr>
          <a:xfrm flipV="1">
            <a:off x="7567333" y="5290739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CECC96B-4E07-7207-E250-229B5A116E2B}"/>
              </a:ext>
            </a:extLst>
          </p:cNvPr>
          <p:cNvSpPr/>
          <p:nvPr/>
        </p:nvSpPr>
        <p:spPr>
          <a:xfrm>
            <a:off x="0" y="5624484"/>
            <a:ext cx="9201451" cy="891430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124E5613-96B1-2B01-A7B2-CFE6C24D1265}"/>
              </a:ext>
            </a:extLst>
          </p:cNvPr>
          <p:cNvSpPr/>
          <p:nvPr/>
        </p:nvSpPr>
        <p:spPr>
          <a:xfrm rot="5400000">
            <a:off x="8940597" y="5885337"/>
            <a:ext cx="891431" cy="369724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50485" y="346664"/>
            <a:ext cx="8112033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PermianSlabSerifTypeface" panose="02000000000000000000" pitchFamily="50" charset="0"/>
                <a:ea typeface="PT Sans" panose="020B0604020202020204" charset="-52"/>
              </a:rPr>
              <a:t>Августовская конференция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PermianSlabSerifTypeface" panose="02000000000000000000" pitchFamily="50" charset="0"/>
                <a:ea typeface="PT Sans" panose="020B0604020202020204" charset="-52"/>
              </a:rPr>
              <a:t>педагогических работников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ermianSlabSerifTypeface" panose="02000000000000000000" pitchFamily="50" charset="0"/>
                <a:ea typeface="PT Sans" panose="020B0604020202020204" charset="-52"/>
              </a:rPr>
              <a:t>Лысьвенского городского округа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ermianSlabSerifTypeface" panose="02000000000000000000" pitchFamily="50" charset="0"/>
              <a:ea typeface="PT Sans" panose="020B0604020202020204" charset="-52"/>
            </a:endParaRP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96B47CBB-339D-450D-AC04-3D91FCCC7104}"/>
              </a:ext>
            </a:extLst>
          </p:cNvPr>
          <p:cNvSpPr txBox="1">
            <a:spLocks/>
          </p:cNvSpPr>
          <p:nvPr/>
        </p:nvSpPr>
        <p:spPr>
          <a:xfrm>
            <a:off x="346075" y="1268413"/>
            <a:ext cx="11509375" cy="3779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tx1"/>
                </a:solidFill>
              </a:rPr>
              <a:t>Формирование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единого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образовательного пространства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синхронизация идей и проектов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Текст 19">
            <a:extLst>
              <a:ext uri="{FF2B5EF4-FFF2-40B4-BE49-F238E27FC236}">
                <a16:creationId xmlns="" xmlns:a16="http://schemas.microsoft.com/office/drawing/2014/main" id="{0249D9D0-2B6D-4CAC-B93F-066EBA7AABBE}"/>
              </a:ext>
            </a:extLst>
          </p:cNvPr>
          <p:cNvSpPr txBox="1">
            <a:spLocks/>
          </p:cNvSpPr>
          <p:nvPr/>
        </p:nvSpPr>
        <p:spPr>
          <a:xfrm>
            <a:off x="346075" y="5745162"/>
            <a:ext cx="11509375" cy="38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bg1"/>
                </a:solidFill>
              </a:rPr>
              <a:t>Докладчик: </a:t>
            </a:r>
            <a:r>
              <a:rPr lang="ru-RU" sz="1800" dirty="0" smtClean="0">
                <a:solidFill>
                  <a:schemeClr val="bg1"/>
                </a:solidFill>
              </a:rPr>
              <a:t>Степанова Лариса Евгеньевна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1" name="Текст 21">
            <a:extLst>
              <a:ext uri="{FF2B5EF4-FFF2-40B4-BE49-F238E27FC236}">
                <a16:creationId xmlns="" xmlns:a16="http://schemas.microsoft.com/office/drawing/2014/main" id="{AC2ED4FA-EA17-40CD-BC7F-4849E2EDC3B0}"/>
              </a:ext>
            </a:extLst>
          </p:cNvPr>
          <p:cNvSpPr txBox="1">
            <a:spLocks/>
          </p:cNvSpPr>
          <p:nvPr/>
        </p:nvSpPr>
        <p:spPr>
          <a:xfrm>
            <a:off x="346075" y="6129000"/>
            <a:ext cx="10093325" cy="431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Начальник управления образования администрации Лысьвенского городского округа</a:t>
            </a:r>
            <a:endParaRPr lang="ru-RU" sz="1200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3" name="Текст 1"/>
          <p:cNvSpPr txBox="1">
            <a:spLocks/>
          </p:cNvSpPr>
          <p:nvPr/>
        </p:nvSpPr>
        <p:spPr>
          <a:xfrm>
            <a:off x="10775999" y="6179576"/>
            <a:ext cx="1079451" cy="209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PermianSlabSerifTypeface" panose="02000000000000000000" pitchFamily="50" charset="0"/>
              </a:rPr>
              <a:t>Лысьва 2022</a:t>
            </a:r>
            <a:endParaRPr lang="ru-RU" sz="1200" b="1" dirty="0">
              <a:latin typeface="PermianSlabSerifTypeface" panose="02000000000000000000" pitchFamily="50" charset="0"/>
            </a:endParaRPr>
          </a:p>
        </p:txBody>
      </p:sp>
      <p:pic>
        <p:nvPicPr>
          <p:cNvPr id="1026" name="Picture 2" descr="F:\необходимые документы\Герб Лысьв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5" y="230400"/>
            <a:ext cx="632525" cy="9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61C383-7573-6913-F0CF-9855F84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Учебная неделя начинается с разговоров о важном!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95B95D-F90D-7505-A302-8FF251E65DCA}"/>
              </a:ext>
            </a:extLst>
          </p:cNvPr>
          <p:cNvSpPr txBox="1"/>
          <p:nvPr/>
        </p:nvSpPr>
        <p:spPr>
          <a:xfrm>
            <a:off x="4346655" y="1133876"/>
            <a:ext cx="69798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Цикл классных часов</a:t>
            </a:r>
          </a:p>
          <a:p>
            <a:r>
              <a:rPr lang="en-US" sz="1600" b="1" dirty="0">
                <a:latin typeface="Montserrat" panose="00000500000000000000" pitchFamily="2" charset="-52"/>
                <a:hlinkClick r:id="rId4"/>
              </a:rPr>
              <a:t>https://razgovor.edsoo.ru/</a:t>
            </a:r>
            <a:endParaRPr lang="ru-RU" sz="1600" b="1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Участники: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Школы и СПО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Ответственный за проведение: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классный руководитель, куратор группы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34</a:t>
            </a:r>
            <a:r>
              <a:rPr lang="ru-RU" sz="1600" dirty="0">
                <a:latin typeface="Montserrat" panose="00000500000000000000" pitchFamily="2" charset="-52"/>
              </a:rPr>
              <a:t> часа в год</a:t>
            </a:r>
          </a:p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</a:t>
            </a:r>
            <a:r>
              <a:rPr lang="ru-RU" sz="1600" b="1" dirty="0"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раз в неделю по понедельникам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Старт –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 5 сентября 2022 г.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Центральные темы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гражданское и патриотическое воспитание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историческое просвещение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нравственность, экология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и др.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Визуализированный контент и интерактивные задания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 rot="1532594">
            <a:off x="10177952" y="578034"/>
            <a:ext cx="1042017" cy="294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6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41" y="1207342"/>
            <a:ext cx="3249092" cy="486960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2" y="6428245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6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1B4BA4-7069-6A97-D81D-A0AC9905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Российское движение детей и молодежи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305395" y="873810"/>
            <a:ext cx="10820400" cy="740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/>
                </a:solidFill>
                <a:latin typeface="Montserrat" panose="020B0604020202020204"/>
              </a:rPr>
              <a:t>Федеральный закон от 14.07.2022 № 261-ФЗ «О Российском движении детей и молодежи»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6195" y="1677073"/>
            <a:ext cx="69551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20B0604020202020204"/>
              </a:rPr>
              <a:t>Участники: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20B0604020202020204"/>
              </a:rPr>
              <a:t>обучающиеся образовательных организаций от 6 до 18 лет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20B0604020202020204"/>
              </a:rPr>
              <a:t>наставники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0" i="0" dirty="0">
              <a:effectLst/>
              <a:latin typeface="Montserrat" panose="020B0604020202020204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Символика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0000500000000000000" pitchFamily="2" charset="-52"/>
              </a:rPr>
              <a:t>Гимн, флаги, эмблемы</a:t>
            </a:r>
          </a:p>
          <a:p>
            <a:endParaRPr lang="ru-RU" sz="1600" b="0" i="0" dirty="0">
              <a:effectLst/>
              <a:latin typeface="Montserrat" panose="020B0604020202020204"/>
            </a:endParaRPr>
          </a:p>
          <a:p>
            <a:r>
              <a:rPr lang="ru-RU" sz="1600" b="1" dirty="0">
                <a:latin typeface="Montserrat" panose="020B0604020202020204"/>
              </a:rPr>
              <a:t>Структура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20B0604020202020204"/>
              </a:rPr>
              <a:t>региональное отделение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20B0604020202020204"/>
              </a:rPr>
              <a:t>местные отделения в каждой территории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Montserrat" panose="020B0604020202020204"/>
              </a:rPr>
              <a:t>первичные отделения </a:t>
            </a:r>
            <a:br>
              <a:rPr lang="ru-RU" sz="1600" dirty="0">
                <a:latin typeface="Montserrat" panose="020B0604020202020204"/>
              </a:rPr>
            </a:br>
            <a:r>
              <a:rPr lang="ru-RU" sz="1600" dirty="0">
                <a:latin typeface="Montserrat" panose="020B0604020202020204"/>
              </a:rPr>
              <a:t>(организации, осуществляющие работу с детьми и молодежью)</a:t>
            </a:r>
            <a:endParaRPr lang="ru-RU" sz="1600" b="0" i="0" dirty="0">
              <a:effectLst/>
              <a:latin typeface="Montserrat" panose="020B0604020202020204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532594">
            <a:off x="10177952" y="578034"/>
            <a:ext cx="1042017" cy="294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6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1556886"/>
            <a:ext cx="2095500" cy="2268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1" y="4077201"/>
            <a:ext cx="3379368" cy="2251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1" y="3683728"/>
            <a:ext cx="1049867" cy="787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" y="1436050"/>
            <a:ext cx="1011763" cy="1011763"/>
          </a:xfrm>
          <a:prstGeom prst="rect">
            <a:avLst/>
          </a:prstGeom>
        </p:spPr>
      </p:pic>
      <p:pic>
        <p:nvPicPr>
          <p:cNvPr id="1026" name="Picture 2" descr="https://ozmo.ru/files/image/34/48/55/lg!ts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9" y="2287696"/>
            <a:ext cx="872379" cy="5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CB27DF6-1386-1367-8963-9B48365C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условий для поддержки детских и молодежных инициатив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3618712"/>
            <a:ext cx="72357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Основные направления деятельности: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развитие воспитательной среды школы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5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выстраивание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взаимодействия c родительским coo6щecтвoм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формирование и развитие детского актива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выстраивание 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взаимодействия c учреждениями дополнительного образования, культуры, спорта, молодежной политики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3782" y="1955681"/>
            <a:ext cx="484062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46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субъектов Российской Федерации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808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заявок от Пермского края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406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человек прошли конкурсный отбор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Montserrat" panose="020B0604020202020204" charset="-52"/>
              </a:rPr>
              <a:t>Лысьва</a:t>
            </a:r>
            <a:r>
              <a:rPr lang="ru-RU" sz="1400" dirty="0" smtClean="0">
                <a:latin typeface="Montserrat" panose="020B0604020202020204" charset="-52"/>
              </a:rPr>
              <a:t> – отбор прошли все участники</a:t>
            </a:r>
          </a:p>
          <a:p>
            <a:endParaRPr lang="ru-RU" sz="1400" dirty="0">
              <a:latin typeface="Montserrat" panose="020B060402020202020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CDF08A-8EBE-B0F0-66C1-BEE729AB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4969"/>
            <a:ext cx="12192000" cy="737616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="" xmlns:a16="http://schemas.microsoft.com/office/drawing/2014/main" id="{B1FC6859-55E1-125C-8546-BC724EA91A39}"/>
              </a:ext>
            </a:extLst>
          </p:cNvPr>
          <p:cNvSpPr txBox="1">
            <a:spLocks/>
          </p:cNvSpPr>
          <p:nvPr/>
        </p:nvSpPr>
        <p:spPr>
          <a:xfrm>
            <a:off x="335360" y="1071205"/>
            <a:ext cx="11546311" cy="465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Советник директора по воспитанию и взаимодействию с детскими общественными объединениями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C19D09E-0751-125D-B2F6-C2CE9E777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53" y="4113276"/>
            <a:ext cx="2998987" cy="19113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FCCED05-7035-71D1-7C2B-DE11F5C0A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87" y="1909835"/>
            <a:ext cx="2001317" cy="20013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0654">
            <a:off x="10929547" y="699051"/>
            <a:ext cx="1182727" cy="865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" y="1954138"/>
            <a:ext cx="2963540" cy="134089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4" y="6427827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2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89DDB0-659E-30A5-4E68-B6C54E1E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  <a:p>
            <a:r>
              <a:rPr lang="ru-RU" dirty="0"/>
              <a:t>Новые пространства – новые возможности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35360" y="878183"/>
            <a:ext cx="11521280" cy="431800"/>
          </a:xfrm>
        </p:spPr>
        <p:txBody>
          <a:bodyPr/>
          <a:lstStyle/>
          <a:p>
            <a:r>
              <a:rPr lang="ru-RU" dirty="0"/>
              <a:t>Центры детских инициатив – в каждой школе!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b="-1941"/>
          <a:stretch/>
        </p:blipFill>
        <p:spPr>
          <a:xfrm>
            <a:off x="8057852" y="3848100"/>
            <a:ext cx="3803948" cy="24462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52" y="1268751"/>
            <a:ext cx="3799637" cy="23253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504" y="3614975"/>
            <a:ext cx="2154134" cy="2154134"/>
          </a:xfrm>
          <a:prstGeom prst="ellipse">
            <a:avLst/>
          </a:prstGeom>
          <a:effectLst>
            <a:outerShdw blurRad="50800" dist="38100" dir="36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0" y="1589011"/>
            <a:ext cx="1934546" cy="1934546"/>
          </a:xfrm>
          <a:prstGeom prst="ellipse">
            <a:avLst/>
          </a:prstGeom>
          <a:effectLst>
            <a:outerShdw blurRad="50800" dist="38100" dir="4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32875" y="1547468"/>
            <a:ext cx="366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Рекомендуемый перечень оборудования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32875" y="2337703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Montserrat" panose="00000500000000000000" pitchFamily="2" charset="-52"/>
              </a:rPr>
              <a:t>Информационные стенды о детских и молодежных общественных объединениях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Montserrat" panose="00000500000000000000" pitchFamily="2" charset="-52"/>
              </a:rPr>
              <a:t>Компьютерное и презентационное оборудование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Montserrat" panose="00000500000000000000" pitchFamily="2" charset="-52"/>
              </a:rPr>
              <a:t>Звуковое оборудование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Montserrat" panose="00000500000000000000" pitchFamily="2" charset="-52"/>
              </a:rPr>
              <a:t>Фото и видео оборудование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Montserrat" panose="00000500000000000000" pitchFamily="2" charset="-52"/>
              </a:rPr>
              <a:t>Настольные игры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0654">
            <a:off x="10188721" y="117826"/>
            <a:ext cx="1182727" cy="86570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" y="6430962"/>
            <a:ext cx="32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работы с родительской </a:t>
            </a:r>
            <a:r>
              <a:rPr lang="ru-RU" dirty="0" smtClean="0"/>
              <a:t>общественностью</a:t>
            </a:r>
            <a:endParaRPr lang="ru-RU" dirty="0"/>
          </a:p>
        </p:txBody>
      </p:sp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335360" y="942922"/>
            <a:ext cx="5688603" cy="82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550" b="1" dirty="0">
                <a:solidFill>
                  <a:schemeClr val="tx1"/>
                </a:solidFill>
                <a:latin typeface="Montserrat" panose="00000500000000000000" pitchFamily="2" charset="-52"/>
              </a:rPr>
              <a:t>Штаб родительского общественного контроля при Общественном совете Министерства образования и науки Пермского края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270" y="1745365"/>
            <a:ext cx="568860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Направления </a:t>
            </a:r>
            <a:r>
              <a:rPr lang="ru-RU" sz="1400" b="1" dirty="0" smtClean="0">
                <a:latin typeface="Montserrat" panose="00000500000000000000" pitchFamily="2" charset="-52"/>
              </a:rPr>
              <a:t>контроля:</a:t>
            </a: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капитальный ремонт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закупки средств обучения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и воспитания, иного оборудования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качество предоставления питания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400050" y="3162300"/>
            <a:ext cx="5283140" cy="66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Родительский совет при Министерстве образования и науки Пермского края </a:t>
            </a:r>
            <a:endParaRPr lang="ru-RU" sz="1400" b="1" dirty="0">
              <a:latin typeface="Montserrat" panose="00000500000000000000" pitchFamily="2" charset="-52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850" y="3829051"/>
            <a:ext cx="57681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Montserrat" panose="00000500000000000000" pitchFamily="2" charset="-52"/>
              </a:rPr>
              <a:t>Направления деятельности</a:t>
            </a:r>
            <a:r>
              <a:rPr lang="ru-RU" sz="1400" b="1" dirty="0" smtClean="0">
                <a:latin typeface="Montserrat" panose="00000500000000000000" pitchFamily="2" charset="-52"/>
              </a:rPr>
              <a:t>:</a:t>
            </a: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обсуждение региональной политики в сфере образования и воспитания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обмен информацией по вопросам развития системы </a:t>
            </a:r>
            <a:r>
              <a:rPr lang="ru-RU" sz="1400" dirty="0" smtClean="0">
                <a:latin typeface="Montserrat" panose="00000500000000000000" pitchFamily="2" charset="-52"/>
              </a:rPr>
              <a:t>воспитания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Лысьва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Общественный совет по вопросам образования</a:t>
            </a:r>
          </a:p>
        </p:txBody>
      </p:sp>
      <p:pic>
        <p:nvPicPr>
          <p:cNvPr id="2053" name="Picture 5" descr="C:\Users\enantoniuk\AppData\Local\Microsoft\Windows\Temporary Internet Files\Content.Outlook\AW01E0NL\photo_2022-08-16_15-04-05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63213" y="3254304"/>
            <a:ext cx="2970437" cy="22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nantoniuk\AppData\Local\Microsoft\Windows\Temporary Internet Files\Content.Outlook\AW01E0NL\photo_2022-08-18_11-39-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523728" y="657975"/>
            <a:ext cx="2401571" cy="24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CCB4802-296E-C1B5-3E29-439D0587AD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299" y="1050151"/>
            <a:ext cx="2993351" cy="199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DBE4CA-15AA-851E-6EAE-8E9EC12FC2E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4604" y="3295650"/>
            <a:ext cx="2950007" cy="2266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CBF9C-D592-6C53-E3E6-CE6C86F65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4004">
            <a:off x="4689048" y="3730766"/>
            <a:ext cx="1182727" cy="83758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3" y="6430962"/>
            <a:ext cx="32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05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A912A6-D4FD-A352-F9F9-46756C566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2F69E1-6DF8-CE20-9A4A-39E3B2240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0C4FF7-1E37-42D5-B721-074E1AAE6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PermianSlabSerifTypeface" panose="02000000000000000000" pitchFamily="50" charset="0"/>
              </a:rPr>
              <a:t>Профилактика детского неблагополучия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4695DD3-1845-8C4F-DE1F-1F6643534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249999" y="2130296"/>
            <a:ext cx="3230738" cy="40049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Педагогическое наблюдение, </a:t>
            </a:r>
            <a:b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в т.ч. в социальных сетях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253100" y="1434625"/>
            <a:ext cx="3230857" cy="37718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  <a:t>ИС Траектория</a:t>
            </a: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   </a:t>
            </a:r>
          </a:p>
        </p:txBody>
      </p:sp>
      <p:pic>
        <p:nvPicPr>
          <p:cNvPr id="49" name="Рисунок 48"/>
          <p:cNvPicPr>
            <a:picLocks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17" y="4985182"/>
            <a:ext cx="494362" cy="258401"/>
          </a:xfrm>
          <a:prstGeom prst="rect">
            <a:avLst/>
          </a:prstGeom>
        </p:spPr>
      </p:pic>
      <p:pic>
        <p:nvPicPr>
          <p:cNvPr id="50" name="Рисунок 49"/>
          <p:cNvPicPr>
            <a:picLocks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21" y="3578179"/>
            <a:ext cx="514724" cy="276708"/>
          </a:xfrm>
          <a:prstGeom prst="rect">
            <a:avLst/>
          </a:prstGeom>
        </p:spPr>
      </p:pic>
      <p:pic>
        <p:nvPicPr>
          <p:cNvPr id="51" name="Рисунок 50"/>
          <p:cNvPicPr>
            <a:picLocks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01" y="2188982"/>
            <a:ext cx="385390" cy="266883"/>
          </a:xfrm>
          <a:prstGeom prst="rect">
            <a:avLst/>
          </a:prstGeom>
        </p:spPr>
      </p:pic>
      <p:pic>
        <p:nvPicPr>
          <p:cNvPr id="52" name="Рисунок 51"/>
          <p:cNvPicPr>
            <a:picLocks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1" y="1516574"/>
            <a:ext cx="518966" cy="27115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8249999" y="2765494"/>
            <a:ext cx="3230738" cy="43798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3-х уровневая система оказания психологической помощи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249999" y="3438446"/>
            <a:ext cx="3230738" cy="36487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Родительское образование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249999" y="4053600"/>
            <a:ext cx="3230738" cy="3710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Медиация в разрешения конфликтов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249999" y="4681983"/>
            <a:ext cx="3230738" cy="3479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Выявление зависимого поведения (СПТ)</a:t>
            </a:r>
          </a:p>
        </p:txBody>
      </p:sp>
      <p:pic>
        <p:nvPicPr>
          <p:cNvPr id="57" name="Рисунок 56"/>
          <p:cNvPicPr>
            <a:picLocks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7" y="4334548"/>
            <a:ext cx="385390" cy="313197"/>
          </a:xfrm>
          <a:prstGeom prst="rect">
            <a:avLst/>
          </a:prstGeom>
        </p:spPr>
      </p:pic>
      <p:pic>
        <p:nvPicPr>
          <p:cNvPr id="58" name="Рисунок 57"/>
          <p:cNvPicPr>
            <a:picLocks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71" y="2876529"/>
            <a:ext cx="378231" cy="26650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8249999" y="5282834"/>
            <a:ext cx="3230738" cy="3479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212" dirty="0">
                <a:solidFill>
                  <a:schemeClr val="tx1"/>
                </a:solidFill>
                <a:latin typeface="Montserrat" panose="00000500000000000000" pitchFamily="2" charset="-52"/>
              </a:rPr>
              <a:t>Дополнительная занятость</a:t>
            </a:r>
          </a:p>
        </p:txBody>
      </p:sp>
      <p:pic>
        <p:nvPicPr>
          <p:cNvPr id="60" name="Рисунок 59"/>
          <p:cNvPicPr>
            <a:picLocks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42" y="5671452"/>
            <a:ext cx="439113" cy="2783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8253100" y="5920905"/>
            <a:ext cx="3230738" cy="3479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  <a:t>Межведомственное взаимодействие</a:t>
            </a:r>
            <a:endParaRPr lang="ru-RU" sz="1212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068485958"/>
              </p:ext>
            </p:extLst>
          </p:nvPr>
        </p:nvGraphicFramePr>
        <p:xfrm>
          <a:off x="119337" y="3645024"/>
          <a:ext cx="6826175" cy="274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335360" y="3332890"/>
            <a:ext cx="67474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Динамика подростковой преступности (доля от количества</a:t>
            </a:r>
            <a:r>
              <a:rPr kumimoji="0" lang="ru-RU" alt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 несовершеннолетних в возрасте от 7 до 17 лет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0684" y="855733"/>
            <a:ext cx="663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Деятельность краевого психологического центра 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по профилактике зависимого поведения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60054" y="1364673"/>
            <a:ext cx="4496586" cy="5019822"/>
          </a:xfrm>
          <a:prstGeom prst="roundRect">
            <a:avLst>
              <a:gd name="adj" fmla="val 1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689" y="915032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Механизмы профилактики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095" y="1364673"/>
            <a:ext cx="6862273" cy="1968217"/>
          </a:xfrm>
          <a:prstGeom prst="roundRect">
            <a:avLst>
              <a:gd name="adj" fmla="val 4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57222" y="1800177"/>
            <a:ext cx="1" cy="1461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5181" y="1429477"/>
            <a:ext cx="3230857" cy="377185"/>
          </a:xfrm>
          <a:prstGeom prst="rect">
            <a:avLst/>
          </a:prstGeom>
          <a:solidFill>
            <a:srgbClr val="E5E8EC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  <a:t>Для специалистов школ </a:t>
            </a:r>
            <a:b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  <a:t>и управлений образованием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54364" y="1407900"/>
            <a:ext cx="3230857" cy="377185"/>
          </a:xfrm>
          <a:prstGeom prst="rect">
            <a:avLst/>
          </a:prstGeom>
          <a:solidFill>
            <a:srgbClr val="E5E8EC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199" dirty="0">
                <a:solidFill>
                  <a:schemeClr val="tx1"/>
                </a:solidFill>
                <a:latin typeface="Montserrat" panose="00000500000000000000" pitchFamily="2" charset="-52"/>
              </a:rPr>
              <a:t>Для родителей и обучающихся</a:t>
            </a:r>
          </a:p>
        </p:txBody>
      </p:sp>
      <p:pic>
        <p:nvPicPr>
          <p:cNvPr id="35" name="Picture 2" descr="C:\Users\aakhudenkikh\Desktop\Безымянный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r="11286" b="79817"/>
          <a:stretch/>
        </p:blipFill>
        <p:spPr bwMode="auto">
          <a:xfrm>
            <a:off x="245179" y="1893658"/>
            <a:ext cx="429937" cy="4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75117" y="1917894"/>
            <a:ext cx="2800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Индивидуальные и групповые 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консультации</a:t>
            </a:r>
          </a:p>
        </p:txBody>
      </p:sp>
      <p:pic>
        <p:nvPicPr>
          <p:cNvPr id="40" name="Picture 2" descr="C:\Users\aakhudenkikh\Desktop\Безымянный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39334" r="12728" b="42829"/>
          <a:stretch/>
        </p:blipFill>
        <p:spPr bwMode="auto">
          <a:xfrm>
            <a:off x="280684" y="2322453"/>
            <a:ext cx="394432" cy="4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75117" y="2363429"/>
            <a:ext cx="2800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Разработка стандарта оказания психологической помощи</a:t>
            </a:r>
          </a:p>
        </p:txBody>
      </p:sp>
      <p:pic>
        <p:nvPicPr>
          <p:cNvPr id="42" name="Picture 2" descr="C:\Users\aakhudenkikh\Desktop\Безымянный.pn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59094" r="-6429" b="18850"/>
          <a:stretch/>
        </p:blipFill>
        <p:spPr bwMode="auto">
          <a:xfrm>
            <a:off x="335360" y="2722572"/>
            <a:ext cx="462108" cy="5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5116" y="2853681"/>
            <a:ext cx="2739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Методические рекомендации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364" y="1830160"/>
            <a:ext cx="407031" cy="48293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62012" y="1856181"/>
            <a:ext cx="2823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Консультационная 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и коррекционная помощь детям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981" y="2305667"/>
            <a:ext cx="407031" cy="48293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062012" y="2327005"/>
            <a:ext cx="285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Консультационная помощь родителям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981" y="2746092"/>
            <a:ext cx="324740" cy="42866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061395" y="2738744"/>
            <a:ext cx="2814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Индивидуальные и групповые консультации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1" y="6430962"/>
            <a:ext cx="32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63257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4B8523"/>
                </a:solidFill>
                <a:latin typeface="Montserrat" panose="00000500000000000000" pitchFamily="2" charset="-52"/>
              </a:rPr>
              <a:t>ЗНАНИЕ:</a:t>
            </a:r>
          </a:p>
          <a:p>
            <a:r>
              <a:rPr lang="ru-RU" sz="4400" b="1" dirty="0">
                <a:solidFill>
                  <a:srgbClr val="4B8523"/>
                </a:solidFill>
                <a:latin typeface="Montserrat" panose="00000500000000000000" pitchFamily="2" charset="-52"/>
              </a:rPr>
              <a:t>КАЧЕСТВО</a:t>
            </a:r>
          </a:p>
          <a:p>
            <a:r>
              <a:rPr lang="ru-RU" sz="4400" b="1" dirty="0">
                <a:solidFill>
                  <a:srgbClr val="4B8523"/>
                </a:solidFill>
                <a:latin typeface="Montserrat" panose="00000500000000000000" pitchFamily="2" charset="-52"/>
              </a:rPr>
              <a:t>И ОБЪЕКТИВНОСТЬ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4B8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506E4E1-7CC2-4E5A-B361-D6945BC8F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4" y="4778619"/>
            <a:ext cx="2203705" cy="1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2BEF1E-55D2-03C1-C7E0-50EA09CFF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B7CAE9-68BE-E41A-7479-A4A94FD76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Средние баллы ЕГЭ по ЛГО Пермскому краю и Российской Федерации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842F9FD-5B17-FDBB-B3B6-22BC0277C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0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1754164"/>
              </p:ext>
            </p:extLst>
          </p:nvPr>
        </p:nvGraphicFramePr>
        <p:xfrm>
          <a:off x="1677799" y="1283516"/>
          <a:ext cx="9051720" cy="471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90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856640" cy="71596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200" dirty="0"/>
              <a:t>Средние баллы ЕГЭ 2022 по ЛГО, Пермскому краю и Российской Федерации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58" y="1581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5B9BD5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11" y="2090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ED7D31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3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5007761"/>
              </p:ext>
            </p:extLst>
          </p:nvPr>
        </p:nvGraphicFramePr>
        <p:xfrm>
          <a:off x="3209888" y="1581926"/>
          <a:ext cx="7835318" cy="448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9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" y="6467474"/>
            <a:ext cx="25177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88" y="6467474"/>
            <a:ext cx="56705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462" y="1905395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5460" y="2610555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5459" y="3342708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5462" y="4006837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5462" y="4712910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9102" y="5393816"/>
            <a:ext cx="24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9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2C7C817-545C-FF42-4548-D1DBE1D2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0720"/>
            <a:ext cx="4158047" cy="3740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 переходе школ на обновленные ФГОС </a:t>
            </a:r>
            <a:br>
              <a:rPr lang="ru-RU" dirty="0"/>
            </a:br>
            <a:r>
              <a:rPr lang="ru-RU" dirty="0"/>
              <a:t>начального общего и основного общего образования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26032"/>
              </p:ext>
            </p:extLst>
          </p:nvPr>
        </p:nvGraphicFramePr>
        <p:xfrm>
          <a:off x="7038976" y="1219856"/>
          <a:ext cx="4974859" cy="2016468"/>
        </p:xfrm>
        <a:graphic>
          <a:graphicData uri="http://schemas.openxmlformats.org/drawingml/2006/table">
            <a:tbl>
              <a:tblPr firstRow="1" firstCol="1" bandRow="1"/>
              <a:tblGrid>
                <a:gridCol w="1352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9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9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97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91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97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97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94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9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2022/2023 </a:t>
                      </a:r>
                      <a:r>
                        <a:rPr lang="ru-RU" sz="1200" dirty="0" err="1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2023/2024 уч. г.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2024/2025 уч.г.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Обязательное введение ФГОС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Введение ФГОС по мере готовности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038975" y="3164623"/>
            <a:ext cx="497486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Montserrat" panose="00000500000000000000" pitchFamily="2" charset="-52"/>
              </a:rPr>
              <a:t>Задачи</a:t>
            </a:r>
            <a:endParaRPr lang="ru-RU" sz="1400" b="1" dirty="0">
              <a:solidFill>
                <a:srgbClr val="108AC9"/>
              </a:solidFill>
              <a:latin typeface="Montserrat" panose="00000500000000000000" pitchFamily="2" charset="-52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мониторинг готовности к переходу на обновленные ФГОС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обеспечение учебниками из Федерального перечня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повышение квалификации и методическое сопровождение педагогов и руководителей школ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информирование общественности, работа с родителями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3613" y="2803073"/>
            <a:ext cx="2839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Примерная ООП начального общего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612" y="3185845"/>
            <a:ext cx="2839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Примерная ООП основного общего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3611" y="3612057"/>
            <a:ext cx="283915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Примерная ООП среднего общего образования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3342767" y="1288805"/>
            <a:ext cx="326000" cy="30836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734" y="1605753"/>
            <a:ext cx="5999613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Montserrat" panose="00000500000000000000" pitchFamily="2" charset="-52"/>
              </a:rPr>
              <a:t>Детализация требований ФГОС в методических документах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5961" y="994170"/>
            <a:ext cx="599961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Единое содержание общего образования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6642" y="2405462"/>
            <a:ext cx="283612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Для школы: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1532" y="4704694"/>
            <a:ext cx="533064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Модели примерного плана внеурочной деятельности:</a:t>
            </a:r>
          </a:p>
          <a:p>
            <a:endParaRPr lang="ru-RU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1.  </a:t>
            </a:r>
            <a:r>
              <a:rPr lang="ru-RU" sz="1200" dirty="0">
                <a:latin typeface="Montserrat" panose="00000500000000000000" pitchFamily="2" charset="-52"/>
              </a:rPr>
              <a:t>Преобладание учебно-познавательной деятельности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2.  </a:t>
            </a:r>
            <a:r>
              <a:rPr lang="ru-RU" sz="1200" dirty="0">
                <a:latin typeface="Montserrat" panose="00000500000000000000" pitchFamily="2" charset="-52"/>
              </a:rPr>
              <a:t>Преобладание педагогической поддержки учащихся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3</a:t>
            </a:r>
            <a:r>
              <a:rPr lang="ru-RU" sz="1200" dirty="0">
                <a:latin typeface="Montserrat" panose="00000500000000000000" pitchFamily="2" charset="-52"/>
              </a:rPr>
              <a:t>.  Преобладание деятельности ученических сообществ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68767" y="2401728"/>
            <a:ext cx="283680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Для учителя: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10532" y="2828435"/>
            <a:ext cx="300244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14 примерных рабочих программ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73116" y="2981951"/>
            <a:ext cx="3974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710532" y="3237657"/>
            <a:ext cx="300244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20 примерных рабочих программ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291517" y="3400075"/>
            <a:ext cx="3974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710532" y="3672771"/>
            <a:ext cx="300244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20 примерных рабочих программ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291517" y="3801007"/>
            <a:ext cx="3974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526524" y="1881600"/>
            <a:ext cx="395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Сайт «Единое содержание общего образования»: </a:t>
            </a:r>
            <a:r>
              <a:rPr lang="en-US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https://edsoo.ru/</a:t>
            </a:r>
            <a:endParaRPr lang="ru-RU" sz="12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5962" y="5899564"/>
            <a:ext cx="443329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Внеурочная деятельность  =  10 часов в неделю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1531" y="4177777"/>
            <a:ext cx="598081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!</a:t>
            </a:r>
            <a:r>
              <a:rPr lang="ru-RU" sz="1200" b="1" dirty="0">
                <a:latin typeface="Montserrat" panose="00000500000000000000" pitchFamily="2" charset="-52"/>
              </a:rPr>
              <a:t> Конструктор рабочих программ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16435" y="1811120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!</a:t>
            </a:r>
            <a:r>
              <a:rPr lang="ru-RU" sz="2800" b="1" dirty="0">
                <a:latin typeface="Montserrat" panose="00000500000000000000" pitchFamily="2" charset="-52"/>
              </a:rPr>
              <a:t> </a:t>
            </a:r>
            <a:endParaRPr lang="ru-RU" sz="3200" dirty="0">
              <a:latin typeface="Montserrat" panose="00000500000000000000" pitchFamily="2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654">
            <a:off x="10188721" y="117826"/>
            <a:ext cx="1182727" cy="86570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0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33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58653" y="1755440"/>
            <a:ext cx="1487541" cy="4281566"/>
          </a:xfrm>
          <a:prstGeom prst="roundRect">
            <a:avLst/>
          </a:prstGeom>
          <a:gradFill flip="none" rotWithShape="1">
            <a:gsLst>
              <a:gs pos="0">
                <a:srgbClr val="FF8F29"/>
              </a:gs>
              <a:gs pos="50000">
                <a:srgbClr val="1CA3DD"/>
              </a:gs>
              <a:gs pos="100000">
                <a:srgbClr val="93C02F"/>
              </a:gs>
            </a:gsLst>
            <a:lin ang="2700000" scaled="1"/>
            <a:tileRect/>
          </a:gra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1345168" y="2705864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1949053" y="2705864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1520831" y="2564401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>
            <a:off x="11541383" y="2461858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299688" y="2465870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0903573" y="2465870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475351" y="2324407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10495903" y="2221864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64321" y="3229128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68206" y="3229128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739984" y="3087665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760536" y="2985122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1083602" y="3879211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1687487" y="3879211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1259265" y="3737748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8" name="Равнобедренный треугольник 97"/>
          <p:cNvSpPr/>
          <p:nvPr/>
        </p:nvSpPr>
        <p:spPr>
          <a:xfrm>
            <a:off x="11279817" y="3635205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0592583" y="4560375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1196468" y="4560375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0768246" y="4418912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10788798" y="4316369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50360" y="5421104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1054245" y="5421104"/>
            <a:ext cx="156210" cy="23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626023" y="5279641"/>
            <a:ext cx="405415" cy="37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6" name="Равнобедренный треугольник 105"/>
          <p:cNvSpPr/>
          <p:nvPr/>
        </p:nvSpPr>
        <p:spPr>
          <a:xfrm>
            <a:off x="10646575" y="5177098"/>
            <a:ext cx="354330" cy="102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61" y="2958716"/>
            <a:ext cx="805609" cy="5258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6431BCA-6E02-51A3-D4AB-9EA9103851B2}"/>
              </a:ext>
            </a:extLst>
          </p:cNvPr>
          <p:cNvSpPr/>
          <p:nvPr/>
        </p:nvSpPr>
        <p:spPr>
          <a:xfrm>
            <a:off x="0" y="3051573"/>
            <a:ext cx="9745390" cy="891430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CECC96B-4E07-7207-E250-229B5A116E2B}"/>
              </a:ext>
            </a:extLst>
          </p:cNvPr>
          <p:cNvSpPr/>
          <p:nvPr/>
        </p:nvSpPr>
        <p:spPr>
          <a:xfrm>
            <a:off x="0" y="2110655"/>
            <a:ext cx="7942922" cy="891430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99B92CC8-3A7E-F794-E58D-C4C969C1E904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0" y="2556370"/>
            <a:ext cx="8127783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FCC26A4-3623-371E-964C-4460655D8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5A7E33-55D0-709F-B19A-2493DE765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Магистральные проекты – единое образовательное пространство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ADB7177B-2258-9650-995D-312D062BF0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1F071A-050D-EF89-6E53-2191F7A0FA50}"/>
              </a:ext>
            </a:extLst>
          </p:cNvPr>
          <p:cNvSpPr/>
          <p:nvPr/>
        </p:nvSpPr>
        <p:spPr>
          <a:xfrm>
            <a:off x="0" y="3987208"/>
            <a:ext cx="7322192" cy="891430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2FECB996-0DC5-0DB7-6351-0B07D015ECB6}"/>
              </a:ext>
            </a:extLst>
          </p:cNvPr>
          <p:cNvSpPr/>
          <p:nvPr/>
        </p:nvSpPr>
        <p:spPr>
          <a:xfrm rot="5400000">
            <a:off x="7061339" y="4248062"/>
            <a:ext cx="891431" cy="369724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124E5613-96B1-2B01-A7B2-CFE6C24D1265}"/>
              </a:ext>
            </a:extLst>
          </p:cNvPr>
          <p:cNvSpPr/>
          <p:nvPr/>
        </p:nvSpPr>
        <p:spPr>
          <a:xfrm rot="5400000">
            <a:off x="7682068" y="2371508"/>
            <a:ext cx="891431" cy="369724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61EAEAF3-57E2-35DC-221A-B761F0FF092C}"/>
              </a:ext>
            </a:extLst>
          </p:cNvPr>
          <p:cNvSpPr/>
          <p:nvPr/>
        </p:nvSpPr>
        <p:spPr>
          <a:xfrm rot="5400000">
            <a:off x="9484536" y="3312427"/>
            <a:ext cx="891431" cy="369724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E4FEA8-C41A-7566-B0F9-A0A96AFC5444}"/>
              </a:ext>
            </a:extLst>
          </p:cNvPr>
          <p:cNvSpPr txBox="1"/>
          <p:nvPr/>
        </p:nvSpPr>
        <p:spPr>
          <a:xfrm>
            <a:off x="206134" y="1334356"/>
            <a:ext cx="21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A3DD"/>
                </a:solidFill>
                <a:latin typeface="Montserrat" panose="00000500000000000000" pitchFamily="2" charset="-52"/>
              </a:rPr>
              <a:t>Федеральные проекты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2779DC-7DE3-FE62-E77B-015F3D191852}"/>
              </a:ext>
            </a:extLst>
          </p:cNvPr>
          <p:cNvSpPr txBox="1"/>
          <p:nvPr/>
        </p:nvSpPr>
        <p:spPr>
          <a:xfrm>
            <a:off x="7502152" y="1329233"/>
            <a:ext cx="232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3C01F"/>
                </a:solidFill>
                <a:latin typeface="Montserrat" panose="00000500000000000000" pitchFamily="2" charset="-52"/>
              </a:rPr>
              <a:t>Муниципальные мероприятия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8792DABE-E863-60EB-46CA-711D29B6B949}"/>
              </a:ext>
            </a:extLst>
          </p:cNvPr>
          <p:cNvGrpSpPr/>
          <p:nvPr/>
        </p:nvGrpSpPr>
        <p:grpSpPr>
          <a:xfrm>
            <a:off x="2220090" y="1322274"/>
            <a:ext cx="5134755" cy="1437240"/>
            <a:chOff x="4252732" y="1121696"/>
            <a:chExt cx="5134755" cy="1437240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35B76CA4-FD3A-204F-429A-1E3620711767}"/>
                </a:ext>
              </a:extLst>
            </p:cNvPr>
            <p:cNvGrpSpPr/>
            <p:nvPr/>
          </p:nvGrpSpPr>
          <p:grpSpPr>
            <a:xfrm>
              <a:off x="4252732" y="1121696"/>
              <a:ext cx="4765031" cy="1437140"/>
              <a:chOff x="4280327" y="1033871"/>
              <a:chExt cx="4765031" cy="1437140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016B4191-4D51-D767-59DA-E71FB1F7B59B}"/>
                  </a:ext>
                </a:extLst>
              </p:cNvPr>
              <p:cNvSpPr/>
              <p:nvPr/>
            </p:nvSpPr>
            <p:spPr>
              <a:xfrm>
                <a:off x="4295773" y="1096117"/>
                <a:ext cx="1438277" cy="1374894"/>
              </a:xfrm>
              <a:prstGeom prst="ellipse">
                <a:avLst/>
              </a:prstGeom>
              <a:solidFill>
                <a:srgbClr val="FF8F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18866EE3-A773-3DB6-3801-118D247DDF29}"/>
                  </a:ext>
                </a:extLst>
              </p:cNvPr>
              <p:cNvSpPr/>
              <p:nvPr/>
            </p:nvSpPr>
            <p:spPr>
              <a:xfrm>
                <a:off x="5014912" y="1753980"/>
                <a:ext cx="4030446" cy="715861"/>
              </a:xfrm>
              <a:prstGeom prst="rect">
                <a:avLst/>
              </a:prstGeom>
              <a:solidFill>
                <a:srgbClr val="FF8F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="" xmlns:a16="http://schemas.microsoft.com/office/drawing/2014/main" id="{10BC9F40-E918-F927-0E62-67E5941895D9}"/>
                  </a:ext>
                </a:extLst>
              </p:cNvPr>
              <p:cNvSpPr/>
              <p:nvPr/>
            </p:nvSpPr>
            <p:spPr>
              <a:xfrm>
                <a:off x="5007769" y="1033871"/>
                <a:ext cx="719139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="" xmlns:a16="http://schemas.microsoft.com/office/drawing/2014/main" id="{020514E0-20F0-5148-4601-B9BE322A200E}"/>
                  </a:ext>
                </a:extLst>
              </p:cNvPr>
              <p:cNvSpPr/>
              <p:nvPr/>
            </p:nvSpPr>
            <p:spPr>
              <a:xfrm>
                <a:off x="5369718" y="1352739"/>
                <a:ext cx="719139" cy="401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BDA6336F-CE49-FF0A-2948-102DFACD980B}"/>
                  </a:ext>
                </a:extLst>
              </p:cNvPr>
              <p:cNvSpPr/>
              <p:nvPr/>
            </p:nvSpPr>
            <p:spPr>
              <a:xfrm>
                <a:off x="4280327" y="1070113"/>
                <a:ext cx="901273" cy="396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</p:grpSp>
        <p:sp>
          <p:nvSpPr>
            <p:cNvPr id="24" name="Равнобедренный треугольник 23">
              <a:extLst>
                <a:ext uri="{FF2B5EF4-FFF2-40B4-BE49-F238E27FC236}">
                  <a16:creationId xmlns="" xmlns:a16="http://schemas.microsoft.com/office/drawing/2014/main" id="{973587A8-DA9A-987F-2E2A-BB36777C773F}"/>
                </a:ext>
              </a:extLst>
            </p:cNvPr>
            <p:cNvSpPr/>
            <p:nvPr/>
          </p:nvSpPr>
          <p:spPr>
            <a:xfrm rot="5400000">
              <a:off x="8844005" y="2015454"/>
              <a:ext cx="717240" cy="369724"/>
            </a:xfrm>
            <a:prstGeom prst="triangle">
              <a:avLst/>
            </a:prstGeom>
            <a:solidFill>
              <a:srgbClr val="FF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A15FBC3-6C8A-A2BE-441F-C3D48AF0B1AD}"/>
              </a:ext>
            </a:extLst>
          </p:cNvPr>
          <p:cNvSpPr txBox="1"/>
          <p:nvPr/>
        </p:nvSpPr>
        <p:spPr>
          <a:xfrm>
            <a:off x="3331031" y="1336749"/>
            <a:ext cx="312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8F29"/>
                </a:solidFill>
                <a:latin typeface="Montserrat" panose="00000500000000000000" pitchFamily="2" charset="-52"/>
              </a:rPr>
              <a:t>Региональные проекты и инициативы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79BF2D1-C23D-092C-A083-5A7A0D1AC1DB}"/>
              </a:ext>
            </a:extLst>
          </p:cNvPr>
          <p:cNvSpPr/>
          <p:nvPr/>
        </p:nvSpPr>
        <p:spPr>
          <a:xfrm flipV="1">
            <a:off x="1900176" y="4922843"/>
            <a:ext cx="6303493" cy="53917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8F2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="" xmlns:a16="http://schemas.microsoft.com/office/drawing/2014/main" id="{62FC113B-D0DE-247D-EB20-1F5272C06EB5}"/>
              </a:ext>
            </a:extLst>
          </p:cNvPr>
          <p:cNvSpPr/>
          <p:nvPr/>
        </p:nvSpPr>
        <p:spPr>
          <a:xfrm rot="16200000" flipV="1">
            <a:off x="8090825" y="5034649"/>
            <a:ext cx="540215" cy="314525"/>
          </a:xfrm>
          <a:prstGeom prst="triangle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3EF0C338-7AAE-F491-324D-A488C32AB099}"/>
              </a:ext>
            </a:extLst>
          </p:cNvPr>
          <p:cNvSpPr/>
          <p:nvPr/>
        </p:nvSpPr>
        <p:spPr>
          <a:xfrm flipV="1">
            <a:off x="1902161" y="3246223"/>
            <a:ext cx="7158977" cy="539176"/>
          </a:xfrm>
          <a:prstGeom prst="rect">
            <a:avLst/>
          </a:prstGeom>
          <a:gradFill flip="none" rotWithShape="1">
            <a:gsLst>
              <a:gs pos="0">
                <a:srgbClr val="1CA3DD"/>
              </a:gs>
              <a:gs pos="100000">
                <a:srgbClr val="FF8F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="" xmlns:a16="http://schemas.microsoft.com/office/drawing/2014/main" id="{24502075-DC9F-6795-3FF3-65E03C31557A}"/>
              </a:ext>
            </a:extLst>
          </p:cNvPr>
          <p:cNvSpPr/>
          <p:nvPr/>
        </p:nvSpPr>
        <p:spPr>
          <a:xfrm rot="16200000" flipV="1">
            <a:off x="8948293" y="3358199"/>
            <a:ext cx="540215" cy="314525"/>
          </a:xfrm>
          <a:prstGeom prst="triangle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C249DDDA-CE16-38B4-153D-21631CFC8979}"/>
              </a:ext>
            </a:extLst>
          </p:cNvPr>
          <p:cNvSpPr/>
          <p:nvPr/>
        </p:nvSpPr>
        <p:spPr>
          <a:xfrm>
            <a:off x="7691917" y="2171459"/>
            <a:ext cx="2343943" cy="257175"/>
          </a:xfrm>
          <a:prstGeom prst="rightArrow">
            <a:avLst/>
          </a:prstGeom>
          <a:gradFill flip="none" rotWithShape="1">
            <a:gsLst>
              <a:gs pos="0">
                <a:srgbClr val="1CA3DD"/>
              </a:gs>
              <a:gs pos="100000">
                <a:srgbClr val="93C0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3" name="Стрелка: вправо 52">
            <a:extLst>
              <a:ext uri="{FF2B5EF4-FFF2-40B4-BE49-F238E27FC236}">
                <a16:creationId xmlns="" xmlns:a16="http://schemas.microsoft.com/office/drawing/2014/main" id="{3A7210F6-4D6F-1F9E-DB8C-8A0290AF309C}"/>
              </a:ext>
            </a:extLst>
          </p:cNvPr>
          <p:cNvSpPr/>
          <p:nvPr/>
        </p:nvSpPr>
        <p:spPr>
          <a:xfrm>
            <a:off x="6415709" y="5464652"/>
            <a:ext cx="3134203" cy="257175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4" name="Стрелка: вправо 53">
            <a:extLst>
              <a:ext uri="{FF2B5EF4-FFF2-40B4-BE49-F238E27FC236}">
                <a16:creationId xmlns="" xmlns:a16="http://schemas.microsoft.com/office/drawing/2014/main" id="{B7F19F93-63F5-8ED0-87AE-9167DADC5F0E}"/>
              </a:ext>
            </a:extLst>
          </p:cNvPr>
          <p:cNvSpPr/>
          <p:nvPr/>
        </p:nvSpPr>
        <p:spPr>
          <a:xfrm>
            <a:off x="5229525" y="4041627"/>
            <a:ext cx="3880916" cy="257175"/>
          </a:xfrm>
          <a:prstGeom prst="rightArrow">
            <a:avLst/>
          </a:prstGeom>
          <a:gradFill>
            <a:gsLst>
              <a:gs pos="0">
                <a:srgbClr val="1CA3D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="" xmlns:a16="http://schemas.microsoft.com/office/drawing/2014/main" id="{636D130E-7699-FEB0-4655-99994D9F484D}"/>
              </a:ext>
            </a:extLst>
          </p:cNvPr>
          <p:cNvSpPr/>
          <p:nvPr/>
        </p:nvSpPr>
        <p:spPr>
          <a:xfrm>
            <a:off x="6577737" y="4490059"/>
            <a:ext cx="3880916" cy="257175"/>
          </a:xfrm>
          <a:prstGeom prst="rightArrow">
            <a:avLst/>
          </a:prstGeom>
          <a:gradFill>
            <a:gsLst>
              <a:gs pos="0">
                <a:srgbClr val="1CA3D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="" xmlns:a16="http://schemas.microsoft.com/office/drawing/2014/main" id="{F84EAE82-0E05-A9D1-77AA-A3FA9CAA010A}"/>
              </a:ext>
            </a:extLst>
          </p:cNvPr>
          <p:cNvSpPr/>
          <p:nvPr/>
        </p:nvSpPr>
        <p:spPr>
          <a:xfrm>
            <a:off x="6042353" y="4911380"/>
            <a:ext cx="3880916" cy="257175"/>
          </a:xfrm>
          <a:prstGeom prst="rightArrow">
            <a:avLst/>
          </a:prstGeom>
          <a:gradFill>
            <a:gsLst>
              <a:gs pos="0">
                <a:srgbClr val="FFCC9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="" xmlns:a16="http://schemas.microsoft.com/office/drawing/2014/main" id="{C4E03C07-2F6E-190A-BA6B-94BDD9B646D6}"/>
              </a:ext>
            </a:extLst>
          </p:cNvPr>
          <p:cNvSpPr/>
          <p:nvPr/>
        </p:nvSpPr>
        <p:spPr>
          <a:xfrm>
            <a:off x="6577737" y="3518282"/>
            <a:ext cx="3880916" cy="257175"/>
          </a:xfrm>
          <a:prstGeom prst="rightArrow">
            <a:avLst/>
          </a:prstGeom>
          <a:gradFill>
            <a:gsLst>
              <a:gs pos="0">
                <a:srgbClr val="E09A8B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8" name="Стрелка: вправо 57">
            <a:extLst>
              <a:ext uri="{FF2B5EF4-FFF2-40B4-BE49-F238E27FC236}">
                <a16:creationId xmlns="" xmlns:a16="http://schemas.microsoft.com/office/drawing/2014/main" id="{A39765D7-981E-6E68-930E-CBA04216894B}"/>
              </a:ext>
            </a:extLst>
          </p:cNvPr>
          <p:cNvSpPr/>
          <p:nvPr/>
        </p:nvSpPr>
        <p:spPr>
          <a:xfrm>
            <a:off x="5180222" y="2491303"/>
            <a:ext cx="3880916" cy="257175"/>
          </a:xfrm>
          <a:prstGeom prst="rightArrow">
            <a:avLst/>
          </a:prstGeom>
          <a:gradFill>
            <a:gsLst>
              <a:gs pos="0">
                <a:srgbClr val="FF8F29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EAA2F09C-7173-B05E-87AA-282C667589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-1258529" y="4430602"/>
            <a:ext cx="8950446" cy="2323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6785DAB4-7D39-F850-8A26-C4BA8906E7E9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2440961" y="5181596"/>
            <a:ext cx="6077234" cy="10315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0C25EC6E-8AF1-CFD0-D2BD-EDE75A907A3F}"/>
              </a:ext>
            </a:extLst>
          </p:cNvPr>
          <p:cNvCxnSpPr>
            <a:cxnSpLocks/>
          </p:cNvCxnSpPr>
          <p:nvPr/>
        </p:nvCxnSpPr>
        <p:spPr>
          <a:xfrm>
            <a:off x="1999821" y="3507120"/>
            <a:ext cx="7205403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F3F34532-27D8-89A6-920C-691641B262CF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3307101" y="2400894"/>
            <a:ext cx="4047744" cy="1753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Дуга 77">
            <a:extLst>
              <a:ext uri="{FF2B5EF4-FFF2-40B4-BE49-F238E27FC236}">
                <a16:creationId xmlns="" xmlns:a16="http://schemas.microsoft.com/office/drawing/2014/main" id="{1DBD9DAC-7EE1-CB79-DE2A-66B1F7392451}"/>
              </a:ext>
            </a:extLst>
          </p:cNvPr>
          <p:cNvSpPr/>
          <p:nvPr/>
        </p:nvSpPr>
        <p:spPr>
          <a:xfrm rot="10800000">
            <a:off x="2643206" y="1148021"/>
            <a:ext cx="967652" cy="1259047"/>
          </a:xfrm>
          <a:prstGeom prst="arc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33981D04-0CD4-BAE7-09E9-6A9A1CDE26A0}"/>
              </a:ext>
            </a:extLst>
          </p:cNvPr>
          <p:cNvCxnSpPr>
            <a:cxnSpLocks/>
          </p:cNvCxnSpPr>
          <p:nvPr/>
        </p:nvCxnSpPr>
        <p:spPr>
          <a:xfrm>
            <a:off x="-1135978" y="3507120"/>
            <a:ext cx="3160690" cy="8691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11422B8A-DC8A-6EC8-5171-00EDD2DA06EE}"/>
              </a:ext>
            </a:extLst>
          </p:cNvPr>
          <p:cNvCxnSpPr>
            <a:cxnSpLocks/>
          </p:cNvCxnSpPr>
          <p:nvPr/>
        </p:nvCxnSpPr>
        <p:spPr>
          <a:xfrm flipV="1">
            <a:off x="5467795" y="5588930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D86DA629-C045-62DC-2DE9-B065AD0F44A7}"/>
              </a:ext>
            </a:extLst>
          </p:cNvPr>
          <p:cNvCxnSpPr>
            <a:cxnSpLocks/>
          </p:cNvCxnSpPr>
          <p:nvPr/>
        </p:nvCxnSpPr>
        <p:spPr>
          <a:xfrm flipV="1">
            <a:off x="5864525" y="5043499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12DD6FAA-CC42-A077-9C35-B212E20ACD02}"/>
              </a:ext>
            </a:extLst>
          </p:cNvPr>
          <p:cNvCxnSpPr>
            <a:cxnSpLocks/>
          </p:cNvCxnSpPr>
          <p:nvPr/>
        </p:nvCxnSpPr>
        <p:spPr>
          <a:xfrm flipV="1">
            <a:off x="6391288" y="4613470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A8DD3DAA-419D-B35E-6A48-88D178DF8A55}"/>
              </a:ext>
            </a:extLst>
          </p:cNvPr>
          <p:cNvCxnSpPr>
            <a:cxnSpLocks/>
          </p:cNvCxnSpPr>
          <p:nvPr/>
        </p:nvCxnSpPr>
        <p:spPr>
          <a:xfrm flipV="1">
            <a:off x="6403074" y="3646304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D597ABCA-8FC9-AE7D-9641-CBD6A26E9C70}"/>
              </a:ext>
            </a:extLst>
          </p:cNvPr>
          <p:cNvCxnSpPr>
            <a:cxnSpLocks/>
          </p:cNvCxnSpPr>
          <p:nvPr/>
        </p:nvCxnSpPr>
        <p:spPr>
          <a:xfrm flipV="1">
            <a:off x="5023356" y="2617715"/>
            <a:ext cx="4047744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F6654294-FE29-D165-FBC1-77DE83908184}"/>
              </a:ext>
            </a:extLst>
          </p:cNvPr>
          <p:cNvCxnSpPr>
            <a:cxnSpLocks/>
          </p:cNvCxnSpPr>
          <p:nvPr/>
        </p:nvCxnSpPr>
        <p:spPr>
          <a:xfrm flipV="1">
            <a:off x="7377191" y="2300046"/>
            <a:ext cx="2628000" cy="17536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90" y="2197309"/>
            <a:ext cx="805609" cy="52580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16" y="2432907"/>
            <a:ext cx="805609" cy="5258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33" y="3613000"/>
            <a:ext cx="805609" cy="52580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28" y="4291901"/>
            <a:ext cx="805609" cy="52580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36" y="5156423"/>
            <a:ext cx="805609" cy="525809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11199327" y="4786903"/>
            <a:ext cx="805609" cy="525809"/>
            <a:chOff x="10709515" y="1121615"/>
            <a:chExt cx="805609" cy="5258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734675" y="1392027"/>
              <a:ext cx="156210" cy="230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1338560" y="1392027"/>
              <a:ext cx="156210" cy="230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0910338" y="1250564"/>
              <a:ext cx="405415" cy="37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0930890" y="1148021"/>
              <a:ext cx="354330" cy="1025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9515" y="1121615"/>
              <a:ext cx="805609" cy="525809"/>
            </a:xfrm>
            <a:prstGeom prst="rect">
              <a:avLst/>
            </a:prstGeom>
          </p:spPr>
        </p:pic>
      </p:grpSp>
      <p:pic>
        <p:nvPicPr>
          <p:cNvPr id="2050" name="Picture 2" descr="F:\необходимые документы\Герб Лысьв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0" y="6436800"/>
            <a:ext cx="310114" cy="4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1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3339C2C-43BA-BDDC-50AA-FEBB8B5B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0720"/>
            <a:ext cx="4158047" cy="3740400"/>
          </a:xfrm>
          <a:prstGeom prst="rect">
            <a:avLst/>
          </a:prstGeom>
        </p:spPr>
      </p:pic>
      <p:pic>
        <p:nvPicPr>
          <p:cNvPr id="27" name="Picture 6" descr="https://tadviser.ru/images/d/d1/%D0%9A%D0%B2%D0%B0%D0%BD%D1%82%D0%BE%D1%80%D0%B8%D1%83%D0%BC_%D0%A4%D0%BE%D1%82%D0%BE%D0%BD%D0%B8%D0%BA%D0%B0%2C_%D0%9F%D0%B5%D1%80%D0%BC%D1%8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690" y="3669392"/>
            <a:ext cx="944256" cy="9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3" descr="C:\Users\dnzhadaev\AppData\Local\Microsoft\Windows\Temporary Internet Files\Content.Outlook\L3N8PA2L\Машинакванториума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47" y="1160536"/>
            <a:ext cx="2245153" cy="8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3"/>
          <p:cNvSpPr>
            <a:spLocks noChangeArrowheads="1"/>
          </p:cNvSpPr>
          <p:nvPr/>
        </p:nvSpPr>
        <p:spPr bwMode="auto">
          <a:xfrm>
            <a:off x="3054322" y="2248791"/>
            <a:ext cx="30058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4 000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мероприятиях</a:t>
            </a:r>
          </a:p>
        </p:txBody>
      </p:sp>
      <p:pic>
        <p:nvPicPr>
          <p:cNvPr id="31" name="Picture 2" descr="C:\Users\User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2" y="1099354"/>
            <a:ext cx="1237216" cy="11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fdp.nntu.ru/wp-content/uploads/2019/10/doc139079108_52142044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70" y="3632356"/>
            <a:ext cx="2221703" cy="9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mck-ktits.ru/resource/img/ed_center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9315" y="3641764"/>
            <a:ext cx="870471" cy="8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849785" y="3706774"/>
            <a:ext cx="2210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Центр цифрового образования 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«</a:t>
            </a:r>
            <a:r>
              <a:rPr lang="en-US" sz="1400" b="1" dirty="0">
                <a:latin typeface="Montserrat" panose="00000500000000000000" pitchFamily="2" charset="-52"/>
              </a:rPr>
              <a:t>IT-</a:t>
            </a:r>
            <a:r>
              <a:rPr lang="ru-RU" sz="1400" b="1" dirty="0">
                <a:latin typeface="Montserrat" panose="00000500000000000000" pitchFamily="2" charset="-52"/>
              </a:rPr>
              <a:t>куб»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3494" y="2229653"/>
            <a:ext cx="2591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1 000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1 300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 детей очно-заочно</a:t>
            </a:r>
            <a:endParaRPr lang="en-US" sz="140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25 000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дистанционно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Современная архитектура образовательного пространства</a:t>
            </a:r>
            <a:br>
              <a:rPr lang="ru-RU" dirty="0"/>
            </a:br>
            <a:r>
              <a:rPr lang="ru-RU" dirty="0"/>
              <a:t>для самореализации и развития талантов детей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0F6521-C9AB-4BCF-8F7F-630C49A39969}"/>
              </a:ext>
            </a:extLst>
          </p:cNvPr>
          <p:cNvSpPr txBox="1"/>
          <p:nvPr/>
        </p:nvSpPr>
        <p:spPr>
          <a:xfrm>
            <a:off x="6424844" y="2011521"/>
            <a:ext cx="247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мобильный </a:t>
            </a:r>
            <a:r>
              <a:rPr lang="ru-RU" sz="1200" b="1" dirty="0" err="1">
                <a:latin typeface="Montserrat" panose="00000500000000000000" pitchFamily="2" charset="-52"/>
              </a:rPr>
              <a:t>Кванториум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6466152" y="2305693"/>
            <a:ext cx="30058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2 000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очно-заочно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6 000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мероприятиях</a:t>
            </a: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443494" y="4666968"/>
            <a:ext cx="24783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400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1 500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мероприятиях</a:t>
            </a:r>
          </a:p>
        </p:txBody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9389823" y="4666968"/>
            <a:ext cx="246681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800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мероприятиях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0F6521-C9AB-4BCF-8F7F-630C49A39969}"/>
              </a:ext>
            </a:extLst>
          </p:cNvPr>
          <p:cNvSpPr txBox="1"/>
          <p:nvPr/>
        </p:nvSpPr>
        <p:spPr>
          <a:xfrm>
            <a:off x="10242946" y="3771862"/>
            <a:ext cx="175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Школьный </a:t>
            </a:r>
            <a:r>
              <a:rPr lang="ru-RU" sz="1200" b="1" dirty="0" err="1">
                <a:latin typeface="Montserrat" panose="00000500000000000000" pitchFamily="2" charset="-52"/>
              </a:rPr>
              <a:t>Кванториум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2976995" y="4601231"/>
            <a:ext cx="30058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400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очно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1 500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мероприятиях</a:t>
            </a:r>
          </a:p>
        </p:txBody>
      </p:sp>
      <p:pic>
        <p:nvPicPr>
          <p:cNvPr id="20" name="Picture 6" descr="https://tadviser.ru/images/d/d1/%D0%9A%D0%B2%D0%B0%D0%BD%D1%82%D0%BE%D1%80%D0%B8%D1%83%D0%BC_%D0%A4%D0%BE%D1%82%D0%BE%D0%BD%D0%B8%D0%BA%D0%B0%2C_%D0%9F%D0%B5%D1%80%D0%BC%D1%8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25" y="1148811"/>
            <a:ext cx="3459942" cy="9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74" y="3668765"/>
            <a:ext cx="2421353" cy="760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17626" y="4601231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22 100 </a:t>
            </a:r>
            <a:r>
              <a:rPr lang="ru-RU" sz="1400" dirty="0">
                <a:latin typeface="Montserrat" panose="00000500000000000000" pitchFamily="2" charset="-52"/>
              </a:rPr>
              <a:t>детей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9822" y="1275879"/>
            <a:ext cx="2215811" cy="7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9412953" y="2144991"/>
            <a:ext cx="258826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5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школ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77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latin typeface="Montserrat" panose="00000500000000000000" pitchFamily="2" charset="-52"/>
              </a:rPr>
              <a:t>учреждений в сетевом взаимодействии</a:t>
            </a:r>
          </a:p>
          <a:p>
            <a:pPr>
              <a:lnSpc>
                <a:spcPts val="1800"/>
              </a:lnSpc>
            </a:pPr>
            <a:r>
              <a:rPr lang="ru-RU" alt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3 000</a:t>
            </a:r>
            <a:r>
              <a:rPr lang="ru-RU" alt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детей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5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9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4E9ED1F-F629-D90C-85FA-B099F4BE1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4560310"/>
            <a:ext cx="2253758" cy="1954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3589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BE5108"/>
                </a:solidFill>
                <a:latin typeface="Montserrat" panose="00000500000000000000" pitchFamily="2" charset="-52"/>
              </a:rPr>
              <a:t>ЗДОРОВЬЕ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BE5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482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A793C8AA-3739-4357-9C5E-BF923BF1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0C4FF7-1E37-42D5-B721-074E1AAE6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ermianSlabSerifTypeface" panose="02000000000000000000" pitchFamily="50" charset="0"/>
              </a:rPr>
              <a:t>Профилактика детского дорожно-транспортного травматизма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83" y="1021351"/>
            <a:ext cx="5719064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9 383 </a:t>
            </a:r>
            <a:r>
              <a:rPr lang="ru-RU" sz="1400" dirty="0">
                <a:latin typeface="Montserrat" panose="020B0604020202020204" charset="-52"/>
              </a:rPr>
              <a:t>обучающихся вовлечены в движение юных инспекторов </a:t>
            </a:r>
            <a:r>
              <a:rPr lang="ru-RU" sz="1400" dirty="0" smtClean="0">
                <a:latin typeface="Montserrat" panose="020B0604020202020204" charset="-52"/>
              </a:rPr>
              <a:t>движения ( в Лысьве - </a:t>
            </a:r>
            <a:endParaRPr lang="ru-RU" sz="1400" dirty="0">
              <a:latin typeface="Montserrat" panose="020B0604020202020204" charset="-52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12 </a:t>
            </a:r>
            <a:r>
              <a:rPr lang="ru-RU" sz="1400" dirty="0">
                <a:latin typeface="Montserrat" panose="020B0604020202020204" charset="-52"/>
              </a:rPr>
              <a:t>автогородков на базе </a:t>
            </a:r>
            <a:r>
              <a:rPr lang="ru-RU" sz="1400" dirty="0" smtClean="0">
                <a:latin typeface="Montserrat" panose="020B0604020202020204" charset="-52"/>
              </a:rPr>
              <a:t>школ, </a:t>
            </a:r>
            <a:r>
              <a:rPr lang="ru-RU" sz="1400" dirty="0" smtClean="0">
                <a:solidFill>
                  <a:srgbClr val="C00000"/>
                </a:solidFill>
                <a:latin typeface="Montserrat" panose="020B0604020202020204" charset="-52"/>
              </a:rPr>
              <a:t>Лысьва -1 ( 11)</a:t>
            </a:r>
            <a:endParaRPr lang="ru-RU" sz="1400" dirty="0">
              <a:solidFill>
                <a:srgbClr val="C00000"/>
              </a:solidFill>
              <a:latin typeface="Montserrat" panose="020B0604020202020204" charset="-52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30</a:t>
            </a:r>
            <a:r>
              <a:rPr lang="ru-RU" sz="1400" dirty="0">
                <a:latin typeface="Montserrat" panose="020B0604020202020204" charset="-52"/>
              </a:rPr>
              <a:t> школ приобрели оборудование для обучения правилам дорожного движения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375</a:t>
            </a:r>
            <a:r>
              <a:rPr lang="ru-RU" sz="1400" dirty="0">
                <a:latin typeface="Montserrat" panose="020B0604020202020204" charset="-52"/>
              </a:rPr>
              <a:t> родительских </a:t>
            </a:r>
            <a:r>
              <a:rPr lang="ru-RU" sz="1400" dirty="0" smtClean="0">
                <a:latin typeface="Montserrat" panose="020B0604020202020204" charset="-52"/>
              </a:rPr>
              <a:t>патрулей, Лысьва -5</a:t>
            </a:r>
            <a:endParaRPr lang="ru-RU" sz="1400" dirty="0">
              <a:latin typeface="Montserrat" panose="020B0604020202020204" charset="-52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10</a:t>
            </a:r>
            <a:r>
              <a:rPr lang="ru-RU" sz="1400" dirty="0">
                <a:latin typeface="Montserrat" panose="020B0604020202020204" charset="-52"/>
              </a:rPr>
              <a:t> автошкол в СПО</a:t>
            </a:r>
            <a:endParaRPr lang="en-US" sz="1400" dirty="0">
              <a:latin typeface="Montserrat" panose="020B0604020202020204" charset="-52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C00000"/>
                </a:solidFill>
                <a:latin typeface="Montserrat" panose="020B0604020202020204" charset="-52"/>
              </a:rPr>
              <a:t>12 000 </a:t>
            </a:r>
            <a:r>
              <a:rPr lang="ru-RU" sz="1400" dirty="0">
                <a:latin typeface="Montserrat" panose="020B0604020202020204" charset="-52"/>
              </a:rPr>
              <a:t>участников мероприятий по профилактике детского дорожно-транспортного травматизма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2758" y="857251"/>
            <a:ext cx="3456544" cy="208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19" y="3692427"/>
            <a:ext cx="3408582" cy="1953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58" y="2895600"/>
            <a:ext cx="2229242" cy="275338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993" y="821507"/>
            <a:ext cx="2559434" cy="242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0" y="6433394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9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Совместные проекты </a:t>
            </a:r>
          </a:p>
          <a:p>
            <a:r>
              <a:rPr lang="ru-RU" b="1" dirty="0" smtClean="0"/>
              <a:t>с управлением по физической культуре и спорту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z="2000" b="1" dirty="0" smtClean="0"/>
              <a:t>Массовый спорт: 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5 школ ( 2, 6, 7, 16, 3) : более 1000 человек</a:t>
            </a:r>
          </a:p>
          <a:p>
            <a:r>
              <a:rPr lang="ru-RU" sz="2000" b="1" dirty="0" smtClean="0"/>
              <a:t>Умею плавать </a:t>
            </a:r>
          </a:p>
          <a:p>
            <a:r>
              <a:rPr lang="ru-RU" sz="2000" dirty="0" smtClean="0"/>
              <a:t>МБОУ «СОШ № 7» : 156 человек ( из них 144 –значки ГТО, 130 –золотые)</a:t>
            </a:r>
          </a:p>
          <a:p>
            <a:r>
              <a:rPr lang="ru-RU" sz="2000" b="1" dirty="0" smtClean="0"/>
              <a:t>Тренер нашего двора </a:t>
            </a:r>
          </a:p>
          <a:p>
            <a:r>
              <a:rPr lang="ru-RU" sz="2000" b="1" dirty="0" smtClean="0"/>
              <a:t>10 победителей ( учителя физкультуры ОО -5)</a:t>
            </a:r>
          </a:p>
          <a:p>
            <a:r>
              <a:rPr lang="ru-RU" sz="2000" b="1" dirty="0" smtClean="0"/>
              <a:t>ГТО – центр тестирования: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9,7% школьников (27%)</a:t>
            </a:r>
          </a:p>
          <a:p>
            <a:r>
              <a:rPr lang="ru-RU" sz="2000" dirty="0" smtClean="0"/>
              <a:t>Из них 68% ( 80%)</a:t>
            </a:r>
          </a:p>
          <a:p>
            <a:r>
              <a:rPr lang="ru-RU" sz="2000" b="1" dirty="0" smtClean="0"/>
              <a:t>Самбо в школе</a:t>
            </a:r>
          </a:p>
          <a:p>
            <a:r>
              <a:rPr lang="ru-RU" sz="2000" dirty="0" smtClean="0"/>
              <a:t>Школа для детей с ОВЗ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Массовый спорт, Умею плавать, Тренер нашего двора, ГТО, Самбо в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1145A9-D4F9-0B8D-5533-E86A9E2537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0" y="3486151"/>
            <a:ext cx="4705350" cy="28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2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8C1A028-2D8E-D789-A656-FE4DB8458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000"/>
            <a:ext cx="4158047" cy="3740400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Школьные спортивные клубы (ШСК)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7331" y="2544819"/>
            <a:ext cx="343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Montserrat" panose="00000500000000000000"/>
              </a:rPr>
              <a:t>+</a:t>
            </a:r>
            <a:r>
              <a:rPr lang="ru-RU" sz="1400" b="1" dirty="0">
                <a:latin typeface="Montserrat" panose="00000500000000000000"/>
              </a:rPr>
              <a:t> Всероссийский образовательный проект</a:t>
            </a:r>
            <a:br>
              <a:rPr lang="ru-RU" sz="1400" b="1" dirty="0">
                <a:latin typeface="Montserrat" panose="00000500000000000000"/>
              </a:rPr>
            </a:br>
            <a:r>
              <a:rPr lang="ru-RU" sz="1400" b="1" dirty="0">
                <a:latin typeface="Montserrat" panose="00000500000000000000"/>
              </a:rPr>
              <a:t>«Регби в школу»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577176920"/>
              </p:ext>
            </p:extLst>
          </p:nvPr>
        </p:nvGraphicFramePr>
        <p:xfrm>
          <a:off x="7108333" y="3027267"/>
          <a:ext cx="5001740" cy="329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storage.yandexcloud.net/pollskill/storage/9e/29/28/c3123d4793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90433" y="2020175"/>
            <a:ext cx="988664" cy="6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5674" y="4487678"/>
            <a:ext cx="34033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16</a:t>
            </a:r>
            <a:r>
              <a:rPr lang="ru-RU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500" dirty="0">
                <a:latin typeface="Montserrat" panose="00000500000000000000" pitchFamily="2" charset="-52"/>
              </a:rPr>
              <a:t>муниципальных образований</a:t>
            </a:r>
          </a:p>
          <a:p>
            <a:pPr>
              <a:lnSpc>
                <a:spcPts val="2160"/>
              </a:lnSpc>
            </a:pPr>
            <a:r>
              <a:rPr lang="ru-RU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52 </a:t>
            </a:r>
            <a:r>
              <a:rPr lang="ru-RU" sz="1500" dirty="0">
                <a:latin typeface="Montserrat" panose="00000500000000000000" pitchFamily="2" charset="-52"/>
              </a:rPr>
              <a:t>общеобразовательных </a:t>
            </a:r>
            <a:r>
              <a:rPr lang="ru-RU" sz="1500" dirty="0" smtClean="0">
                <a:latin typeface="Montserrat" panose="00000500000000000000" pitchFamily="2" charset="-52"/>
              </a:rPr>
              <a:t>организаций</a:t>
            </a:r>
          </a:p>
          <a:p>
            <a:pPr>
              <a:lnSpc>
                <a:spcPts val="216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Лысьва –школа для детей с ОВЗ</a:t>
            </a:r>
            <a:endParaRPr lang="ru-RU" sz="15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23" name="Picture 2" descr="https://yt3.ggpht.com/a/AATXAJySbAY44T8xtmfWmAW8HU2q6pUVGWu-X21EoA=s900-c-k-c0xffffffff-no-rj-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8" y="3273247"/>
            <a:ext cx="749255" cy="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60719" y="3647875"/>
            <a:ext cx="343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/>
              </a:rPr>
              <a:t>Всероссийский образовательный проект </a:t>
            </a:r>
            <a:br>
              <a:rPr lang="ru-RU" sz="1400" b="1" dirty="0">
                <a:latin typeface="Montserrat" panose="00000500000000000000"/>
              </a:rPr>
            </a:br>
            <a:r>
              <a:rPr lang="ru-RU" sz="1400" b="1" dirty="0">
                <a:latin typeface="Montserrat" panose="00000500000000000000"/>
              </a:rPr>
              <a:t>«Самбо в школу»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68891" y="4044569"/>
            <a:ext cx="335768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35 </a:t>
            </a:r>
            <a:r>
              <a:rPr lang="ru-RU" sz="1500" dirty="0">
                <a:latin typeface="Montserrat" panose="00000500000000000000" pitchFamily="2" charset="-52"/>
              </a:rPr>
              <a:t>муниципальных образований</a:t>
            </a:r>
          </a:p>
          <a:p>
            <a:pPr>
              <a:lnSpc>
                <a:spcPts val="2160"/>
              </a:lnSpc>
            </a:pPr>
            <a:r>
              <a:rPr lang="ru-RU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56 </a:t>
            </a:r>
            <a:r>
              <a:rPr lang="ru-RU" sz="1500" dirty="0">
                <a:latin typeface="Montserrat" panose="00000500000000000000" pitchFamily="2" charset="-52"/>
              </a:rPr>
              <a:t>общеобразовательных </a:t>
            </a:r>
            <a:r>
              <a:rPr lang="ru-RU" sz="1500" dirty="0" smtClean="0">
                <a:latin typeface="Montserrat" panose="00000500000000000000" pitchFamily="2" charset="-52"/>
              </a:rPr>
              <a:t>организаций</a:t>
            </a:r>
          </a:p>
          <a:p>
            <a:pPr>
              <a:lnSpc>
                <a:spcPts val="216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Лицей «</a:t>
            </a:r>
            <a:r>
              <a:rPr lang="ru-RU" sz="1500" b="1" dirty="0" err="1" smtClean="0">
                <a:solidFill>
                  <a:srgbClr val="C00000"/>
                </a:solidFill>
                <a:latin typeface="Montserrat" panose="00000500000000000000" pitchFamily="2" charset="-52"/>
              </a:rPr>
              <a:t>ВЕКТОРиЯ</a:t>
            </a:r>
            <a:r>
              <a:rPr lang="ru-RU" sz="15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»</a:t>
            </a:r>
            <a:endParaRPr lang="ru-RU" sz="15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03200" y="3179929"/>
            <a:ext cx="343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Montserrat" panose="00000500000000000000"/>
              </a:rPr>
              <a:t>+</a:t>
            </a:r>
            <a:r>
              <a:rPr lang="ru-RU" sz="1400" b="1" dirty="0">
                <a:latin typeface="Montserrat" panose="00000500000000000000"/>
              </a:rPr>
              <a:t> Всероссийский образовательный проект «Футбол в школе»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06" y="2628548"/>
            <a:ext cx="730506" cy="11552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2019" y="1475808"/>
            <a:ext cx="44775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План: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к 2024 г. – в 100 % школ создан ШСК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2019" y="1083596"/>
            <a:ext cx="71400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/>
              </a:rPr>
              <a:t>4</a:t>
            </a:r>
            <a:r>
              <a:rPr lang="ru-RU" sz="1600" dirty="0" smtClean="0">
                <a:latin typeface="Montserrat" panose="00000500000000000000"/>
              </a:rPr>
              <a:t> Школьных спортивных клуба в Лысьве</a:t>
            </a:r>
          </a:p>
          <a:p>
            <a:r>
              <a:rPr lang="ru-RU" sz="1600" dirty="0" smtClean="0">
                <a:latin typeface="Montserrat" panose="00000500000000000000"/>
              </a:rPr>
              <a:t>МБОУ «СОШ № 6», МБОУ «СОШ № 7», МБОУ «СОШ № 16 с УИОП»</a:t>
            </a:r>
          </a:p>
          <a:p>
            <a:r>
              <a:rPr lang="ru-RU" sz="1600" dirty="0" smtClean="0">
                <a:latin typeface="Montserrat" panose="00000500000000000000"/>
              </a:rPr>
              <a:t> 1934 человека </a:t>
            </a:r>
            <a:endParaRPr lang="ru-RU" sz="1600" dirty="0">
              <a:latin typeface="Montserrat" panose="0000050000000000000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994228">
            <a:off x="10923790" y="2380933"/>
            <a:ext cx="1189657" cy="294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6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532594">
            <a:off x="6851779" y="3058940"/>
            <a:ext cx="1042017" cy="294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6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6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521" y="2802107"/>
            <a:ext cx="3289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Всероссийская федерация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САМБО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433" y="223949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Российский футбольный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союз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07525" y="1628550"/>
            <a:ext cx="3785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Федерация регби России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1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97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41D551-0916-3587-B4C3-399DA0455E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3" t="3511" r="9949" b="3311"/>
          <a:stretch/>
        </p:blipFill>
        <p:spPr>
          <a:xfrm>
            <a:off x="481524" y="4279770"/>
            <a:ext cx="1932494" cy="2243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4314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D29602"/>
                </a:solidFill>
                <a:latin typeface="Montserrat" panose="00000500000000000000" pitchFamily="2" charset="-52"/>
              </a:rPr>
              <a:t>ТВОРЧЕСТВО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D29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090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2B8438A-B0FD-8F3D-F96F-4F07183B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841"/>
            <a:ext cx="4198067" cy="37764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4214" y="24090"/>
            <a:ext cx="11521280" cy="715962"/>
          </a:xfrm>
        </p:spPr>
        <p:txBody>
          <a:bodyPr/>
          <a:lstStyle/>
          <a:p>
            <a:r>
              <a:rPr lang="ru-RU" dirty="0"/>
              <a:t>Дополнительное образование детей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7411" y="2001402"/>
            <a:ext cx="531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План по охвату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допобразованием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 2022 год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75 %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Факт на </a:t>
            </a:r>
            <a:r>
              <a:rPr lang="ru-RU" sz="1400" dirty="0" smtClean="0">
                <a:latin typeface="Montserrat" panose="00000500000000000000" pitchFamily="2" charset="-52"/>
              </a:rPr>
              <a:t>16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.05.2022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г.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73 %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654">
            <a:off x="10653042" y="565837"/>
            <a:ext cx="1182727" cy="865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66CF36-27F3-037F-09DD-8D60B8590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5163" y="4481158"/>
            <a:ext cx="2687528" cy="17909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6901FB-C446-ED42-4C1C-239621FC33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6367" y="4481158"/>
            <a:ext cx="2687528" cy="17909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300E9FD-A97C-B2D7-B073-9AF2481B9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04" y="896275"/>
            <a:ext cx="865707" cy="8657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9EA495-BD82-49B9-D697-A5C6666A81F5}"/>
              </a:ext>
            </a:extLst>
          </p:cNvPr>
          <p:cNvSpPr txBox="1"/>
          <p:nvPr/>
        </p:nvSpPr>
        <p:spPr>
          <a:xfrm>
            <a:off x="1056634" y="1092923"/>
            <a:ext cx="4770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 2021 года учет детей в </a:t>
            </a:r>
            <a:r>
              <a:rPr lang="ru-RU" sz="1400" dirty="0" err="1">
                <a:latin typeface="Montserrat" panose="00000500000000000000" pitchFamily="2" charset="-52"/>
              </a:rPr>
              <a:t>допобразовании</a:t>
            </a:r>
            <a:r>
              <a:rPr lang="ru-RU" sz="1400" dirty="0">
                <a:latin typeface="Montserrat" panose="00000500000000000000" pitchFamily="2" charset="-52"/>
              </a:rPr>
              <a:t> ведется в ЭПОС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196E3DA-69FC-7279-3901-94F916783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92" y="1900355"/>
            <a:ext cx="652329" cy="652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0FF5C2-952A-28C6-FA7B-75FF36D410FB}"/>
              </a:ext>
            </a:extLst>
          </p:cNvPr>
          <p:cNvSpPr txBox="1"/>
          <p:nvPr/>
        </p:nvSpPr>
        <p:spPr>
          <a:xfrm>
            <a:off x="1037200" y="2951651"/>
            <a:ext cx="6250689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28,7%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(ПК 35) </a:t>
            </a:r>
            <a:r>
              <a:rPr lang="ru-RU" sz="150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социально-гуманитарная </a:t>
            </a: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направленность 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20,5 %(ПК 33)</a:t>
            </a:r>
            <a:r>
              <a:rPr lang="ru-RU" sz="1500" dirty="0" smtClean="0">
                <a:latin typeface="Montserrat" panose="00000500000000000000" pitchFamily="2" charset="-52"/>
              </a:rPr>
              <a:t>художественная </a:t>
            </a:r>
            <a:r>
              <a:rPr lang="ru-RU" sz="1500" dirty="0">
                <a:latin typeface="Montserrat" panose="00000500000000000000" pitchFamily="2" charset="-52"/>
              </a:rPr>
              <a:t>направленность </a:t>
            </a:r>
          </a:p>
          <a:p>
            <a:endParaRPr lang="ru-RU" sz="15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23,3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 (ПК 31)</a:t>
            </a:r>
            <a:r>
              <a:rPr lang="ru-RU" sz="1500" dirty="0" smtClean="0">
                <a:latin typeface="Montserrat" panose="00000500000000000000" pitchFamily="2" charset="-52"/>
              </a:rPr>
              <a:t>физкультурно-спортивная </a:t>
            </a:r>
            <a:r>
              <a:rPr lang="ru-RU" sz="1500" dirty="0">
                <a:latin typeface="Montserrat" panose="00000500000000000000" pitchFamily="2" charset="-52"/>
              </a:rPr>
              <a:t>направленность </a:t>
            </a:r>
          </a:p>
          <a:p>
            <a:endParaRPr lang="ru-RU" sz="1500" dirty="0">
              <a:latin typeface="Montserrat" panose="00000500000000000000" pitchFamily="2" charset="-52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Montserrat" panose="00000500000000000000" pitchFamily="2" charset="-52"/>
              </a:rPr>
              <a:t>12,2 </a:t>
            </a:r>
            <a:r>
              <a:rPr lang="ru-RU" sz="15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 (ПК 16) </a:t>
            </a:r>
            <a:r>
              <a:rPr lang="ru-RU" sz="1500" dirty="0" smtClean="0">
                <a:latin typeface="Montserrat" panose="00000500000000000000" pitchFamily="2" charset="-52"/>
              </a:rPr>
              <a:t>естественнонаучная </a:t>
            </a:r>
            <a:r>
              <a:rPr lang="ru-RU" sz="1500" dirty="0">
                <a:latin typeface="Montserrat" panose="00000500000000000000" pitchFamily="2" charset="-52"/>
              </a:rPr>
              <a:t>направленность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13,4 </a:t>
            </a:r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% (ПК 14) </a:t>
            </a:r>
            <a:r>
              <a:rPr lang="ru-RU" sz="1500" dirty="0" smtClean="0">
                <a:latin typeface="Montserrat" panose="00000500000000000000" pitchFamily="2" charset="-52"/>
              </a:rPr>
              <a:t>техническая </a:t>
            </a:r>
            <a:r>
              <a:rPr lang="ru-RU" sz="1500" dirty="0">
                <a:latin typeface="Montserrat" panose="00000500000000000000" pitchFamily="2" charset="-52"/>
              </a:rPr>
              <a:t>направленность  </a:t>
            </a:r>
          </a:p>
          <a:p>
            <a:endParaRPr lang="ru-RU" sz="1500" dirty="0"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1,9 % (ПК4)</a:t>
            </a:r>
            <a:r>
              <a:rPr lang="ru-RU" sz="1500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500" dirty="0">
                <a:latin typeface="Montserrat" panose="00000500000000000000" pitchFamily="2" charset="-52"/>
              </a:rPr>
              <a:t>туристско-краеведческая направленность 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F4B5741-8BE3-1D87-948F-ABF72FF8A7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530" y="2954606"/>
            <a:ext cx="524301" cy="3535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0047CA1-17AE-DCCF-14E8-5A84BD5A19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214" y="3424934"/>
            <a:ext cx="609653" cy="3535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70CB95D-3C8C-A042-C2DA-281C9FE0D31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820" y="3973241"/>
            <a:ext cx="280440" cy="2804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FA21D83-0E59-51BA-F199-E0CF75853A1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530" y="4415804"/>
            <a:ext cx="512108" cy="353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64A94B1-8955-29DF-0F96-D6904733CD0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444" y="4911106"/>
            <a:ext cx="329213" cy="3475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9A3A20E-FC25-3B6A-D291-11CB9F9FE2C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812" y="5400311"/>
            <a:ext cx="304826" cy="4450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3E81056-9F0C-2499-D27B-28B50139C1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8871" y="3017196"/>
            <a:ext cx="910992" cy="6273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E4EE30-EDCF-12FB-7485-53F7A72E1864}"/>
              </a:ext>
            </a:extLst>
          </p:cNvPr>
          <p:cNvSpPr txBox="1"/>
          <p:nvPr/>
        </p:nvSpPr>
        <p:spPr>
          <a:xfrm>
            <a:off x="7717672" y="3007468"/>
            <a:ext cx="3937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-52"/>
              </a:rPr>
              <a:t>25 %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детей в возрасте от 5 до 18 лет воспользуются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сертификатом персонифицированного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 финансирования дополнительного образования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ПФДО)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rPr>
              <a:t>с сентября 2022 г.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F169CDA-9456-63C3-735E-AC28F39BD938}"/>
              </a:ext>
            </a:extLst>
          </p:cNvPr>
          <p:cNvSpPr txBox="1"/>
          <p:nvPr/>
        </p:nvSpPr>
        <p:spPr>
          <a:xfrm>
            <a:off x="7717672" y="1878900"/>
            <a:ext cx="4027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Запись на программы дополнительного образования через федеральный портал Госуслуги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69CB224-9541-B85D-E22F-44106B36C7D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0803" t="11925" r="32375" b="13085"/>
          <a:stretch/>
        </p:blipFill>
        <p:spPr>
          <a:xfrm>
            <a:off x="6780631" y="1791654"/>
            <a:ext cx="766918" cy="82591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1905683-B61E-B4CB-5DD5-EC3CA9A0A44D}"/>
              </a:ext>
            </a:extLst>
          </p:cNvPr>
          <p:cNvSpPr txBox="1"/>
          <p:nvPr/>
        </p:nvSpPr>
        <p:spPr>
          <a:xfrm>
            <a:off x="7649863" y="1210548"/>
            <a:ext cx="3181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с 1 сентября 2022 г.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3" y="6431241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3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6410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727272"/>
                </a:solidFill>
                <a:latin typeface="Montserrat" panose="00000500000000000000" pitchFamily="2" charset="-52"/>
              </a:rPr>
              <a:t>ПРОФОРИЕНТАЦИЯ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BE93251-B893-886E-8998-F2DDAF9F2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5" y="4287509"/>
            <a:ext cx="2570491" cy="25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662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D4999"/>
                </a:solidFill>
                <a:latin typeface="Montserrat" panose="00000500000000000000" pitchFamily="2" charset="-52"/>
              </a:rPr>
              <a:t>УЧИТЕЛЬ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E640A9-43AC-0986-AE5B-B0C42C565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4533106"/>
            <a:ext cx="2631435" cy="22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E74752-BED3-F57F-2E66-2B5976E8F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840"/>
            <a:ext cx="4198067" cy="37764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7" t="14099" r="37912" b="15568"/>
          <a:stretch/>
        </p:blipFill>
        <p:spPr bwMode="auto">
          <a:xfrm>
            <a:off x="10703857" y="2243093"/>
            <a:ext cx="964622" cy="150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2023 год – Год педагога и наставника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35360" y="947721"/>
            <a:ext cx="11521280" cy="431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 – повышение престижа педагогических профессий 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5840" y="1400528"/>
            <a:ext cx="52055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Montserrat" panose="00000500000000000000" pitchFamily="2" charset="-52"/>
              </a:rPr>
              <a:t>Новые отраслевые награды</a:t>
            </a:r>
          </a:p>
          <a:p>
            <a:pPr marL="285750" indent="-285750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Почетное звание «Почетный работник сферы образования Российской Федерации»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Почетное звание «Почетный работник сферы воспитания детей и молодежи Российской Федерации»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Медаль К.Д. Ушинского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Нагрудный знак «За милосердие и благотворительность»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Нагрудный знак «Почетный наставник»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Нагрудный знак «За верность профессии»</a:t>
            </a:r>
          </a:p>
          <a:p>
            <a:pPr marL="285750" indent="-28575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Нагрудный знак «Молодость и Профессионализм»</a:t>
            </a:r>
          </a:p>
        </p:txBody>
      </p:sp>
      <p:sp>
        <p:nvSpPr>
          <p:cNvPr id="6" name="AutoShape 2" descr="https://yacollectioner.ru/wp-content/uploads/2020/07/medal-ushinskog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AutoShape 4" descr="https://yacollectioner.ru/wp-content/uploads/2020/07/medal-ushinskogo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" name="AutoShape 6" descr="https://yacollectioner.ru/wp-content/uploads/2020/07/medal-ushinskogo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035" name="Picture 11" descr="https://kpfu.ru/portal/docs/F_593623650/image_18_11_20_10_37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5427" y="988084"/>
            <a:ext cx="1161483" cy="11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5839" y="5109235"/>
            <a:ext cx="5205587" cy="738664"/>
          </a:xfrm>
          <a:prstGeom prst="rect">
            <a:avLst/>
          </a:prstGeom>
          <a:solidFill>
            <a:srgbClr val="ECEDF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Задача для муниципальных органов образования: разработать и реализовать муниципальные инициативы для повышения статуса учителя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360" y="1400528"/>
            <a:ext cx="422736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Montserrat" panose="00000500000000000000" pitchFamily="2" charset="-52"/>
              </a:rPr>
              <a:t>Региональные мероприятия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Региональные премии лучшим учителям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Губернаторский прием научной общественности Пермского края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Торжественное мероприятие, посвященное Международному Дню учителя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«Коворкинг-центр совета молодых педагогов «Старт в профессию»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XI форум молодых педагогов Пермского края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II Летняя педагогическая школа #НовоеПермское-2023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Всероссийский форум о формировании ценностных ориентиров воспитания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VI Зимняя экспедиционная школа молодых педагогов Пермского края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1" y="5081755"/>
            <a:ext cx="1151079" cy="11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7821" y="3847672"/>
            <a:ext cx="1153150" cy="10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0" y="6429240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4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4334F83-CB74-02C7-8B86-497B9C4D66E4}"/>
              </a:ext>
            </a:extLst>
          </p:cNvPr>
          <p:cNvSpPr/>
          <p:nvPr/>
        </p:nvSpPr>
        <p:spPr>
          <a:xfrm>
            <a:off x="0" y="947709"/>
            <a:ext cx="12192000" cy="679593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09A330F8-B3C0-DC62-81BF-F47D75227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</a:t>
            </a:r>
            <a:r>
              <a:rPr lang="ru-RU" dirty="0" smtClean="0"/>
              <a:t>ЛЫСЬВЕНСКОГО ГОРОДСКОГО ОКРУГА</a:t>
            </a:r>
            <a:endParaRPr lang="ru-RU" dirty="0"/>
          </a:p>
        </p:txBody>
      </p:sp>
      <p:sp>
        <p:nvSpPr>
          <p:cNvPr id="41" name="Текст 40">
            <a:extLst>
              <a:ext uri="{FF2B5EF4-FFF2-40B4-BE49-F238E27FC236}">
                <a16:creationId xmlns="" xmlns:a16="http://schemas.microsoft.com/office/drawing/2014/main" id="{6F9C2C31-4648-E461-7E51-B76FBE521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Главная задача системы образования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="" xmlns:a16="http://schemas.microsoft.com/office/drawing/2014/main" id="{85F8E066-F68A-BE96-6F1A-70B60369B9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Создание единого образовательного пространства, обеспечивающего все условия</a:t>
            </a:r>
            <a:br>
              <a:rPr lang="ru-RU" dirty="0"/>
            </a:br>
            <a:r>
              <a:rPr lang="ru-RU" dirty="0"/>
              <a:t>для получения качественного образования и развития каждого ребенка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="" xmlns:a16="http://schemas.microsoft.com/office/drawing/2014/main" id="{1499E9EA-EF71-22D6-ADF4-71C0A19A7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/>
              <a:t>Формирование</a:t>
            </a:r>
            <a:r>
              <a:rPr lang="en-US" sz="1000" dirty="0"/>
              <a:t> </a:t>
            </a:r>
            <a:r>
              <a:rPr lang="ru-RU" sz="1000" dirty="0"/>
              <a:t>единого образовательного пространства: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магистральные проекты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6D06886D-E3F2-5F71-F921-B94D4A63D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2553256" y="2622486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74C45A8-9114-03EE-A953-197B94FA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3531154" y="3803913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AF0EEEE-7950-FC25-3897-3754E81BE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4478693" y="2607741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1F4FB63-8FEA-7808-5065-2CF0A71DA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5459013" y="3804754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EEB82DA7-E815-B229-A65B-64872D7C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6391078" y="2608314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BAE2F41-C6DB-8CB0-B02D-6F3B259AC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3" y="3081720"/>
            <a:ext cx="577284" cy="576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313F999-DD3D-E491-17D9-474A8D4FD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0" y="2995063"/>
            <a:ext cx="762412" cy="76241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E60A14C-D14D-E7C8-BCA1-77FF9EA6D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7" y="4277892"/>
            <a:ext cx="576000" cy="576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ECAA7F5-28D4-A84D-D3EC-3193ACB463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19" y="3149368"/>
            <a:ext cx="542105" cy="47019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619C8BE-C712-2F16-5F28-0155111992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1" y="4412870"/>
            <a:ext cx="604023" cy="41612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4D1D316-A1D1-AB4C-A3E2-27E503145E6A}"/>
              </a:ext>
            </a:extLst>
          </p:cNvPr>
          <p:cNvSpPr txBox="1"/>
          <p:nvPr/>
        </p:nvSpPr>
        <p:spPr>
          <a:xfrm>
            <a:off x="1794475" y="21540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E6CA4"/>
                </a:solidFill>
                <a:latin typeface="Montserrat" panose="00000500000000000000" pitchFamily="2" charset="-52"/>
              </a:rPr>
              <a:t>ВОСПИТАНИЕ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20CD9D1-B983-0E9F-5CF5-17495FEB2BE0}"/>
              </a:ext>
            </a:extLst>
          </p:cNvPr>
          <p:cNvSpPr txBox="1"/>
          <p:nvPr/>
        </p:nvSpPr>
        <p:spPr>
          <a:xfrm>
            <a:off x="816638" y="5336086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4B8523"/>
                </a:solidFill>
                <a:latin typeface="Montserrat" panose="00000500000000000000" pitchFamily="2" charset="-52"/>
              </a:rPr>
              <a:t>ЗНАНИЕ:</a:t>
            </a:r>
          </a:p>
          <a:p>
            <a:pPr algn="r"/>
            <a:r>
              <a:rPr lang="ru-RU" b="1" dirty="0">
                <a:solidFill>
                  <a:srgbClr val="4B8523"/>
                </a:solidFill>
                <a:latin typeface="Montserrat" panose="00000500000000000000" pitchFamily="2" charset="-52"/>
              </a:rPr>
              <a:t>КАЧЕСТВО И ОБЪЕКТИВНОСТЬ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F7F2A32-43B2-4674-3C39-B00DA8A47A2C}"/>
              </a:ext>
            </a:extLst>
          </p:cNvPr>
          <p:cNvSpPr txBox="1"/>
          <p:nvPr/>
        </p:nvSpPr>
        <p:spPr>
          <a:xfrm>
            <a:off x="4147106" y="216133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BE5108"/>
                </a:solidFill>
                <a:latin typeface="Montserrat" panose="00000500000000000000" pitchFamily="2" charset="-52"/>
              </a:rPr>
              <a:t>ЗДОРОВЬЕ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5362866" y="5326994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29602"/>
                </a:solidFill>
                <a:latin typeface="Montserrat" panose="00000500000000000000" pitchFamily="2" charset="-52"/>
              </a:rPr>
              <a:t>ТВОРЧЕСТВО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A7DB9C5-0DC7-4AA6-18BB-8DBE54D33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7892781" y="3808381"/>
            <a:ext cx="1523959" cy="1523959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007320-2F2C-E580-8116-0B2895A61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8840320" y="2612209"/>
            <a:ext cx="1523959" cy="1523959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7979972" y="532111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34E9B"/>
                </a:solidFill>
                <a:latin typeface="Montserrat" panose="00000500000000000000" pitchFamily="2" charset="-52"/>
              </a:rPr>
              <a:t>УЧИТЕЛЬ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1EF4B69-F3C4-8336-E088-0CFCD402896D}"/>
              </a:ext>
            </a:extLst>
          </p:cNvPr>
          <p:cNvSpPr txBox="1"/>
          <p:nvPr/>
        </p:nvSpPr>
        <p:spPr>
          <a:xfrm>
            <a:off x="5885311" y="2161338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37373"/>
                </a:solidFill>
                <a:latin typeface="Montserrat" panose="00000500000000000000" pitchFamily="2" charset="-52"/>
              </a:rPr>
              <a:t>ПРОФОРИЕНТАЦИЯ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9396941" y="216725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B8523"/>
                </a:solidFill>
                <a:latin typeface="Montserrat" panose="00000500000000000000" pitchFamily="2" charset="-52"/>
              </a:rPr>
              <a:t>УСЛОВИЯ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CD23355-202E-7C1E-118D-9DC245F308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22" y="4299504"/>
            <a:ext cx="648298" cy="5477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8F4C4F-6B5D-BBED-5448-1820520601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11143" r="11239" b="14264"/>
          <a:stretch/>
        </p:blipFill>
        <p:spPr>
          <a:xfrm>
            <a:off x="9258775" y="3109326"/>
            <a:ext cx="687047" cy="5269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1" y="6437313"/>
            <a:ext cx="311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7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Конкурсы профессионального мастерства</a:t>
            </a:r>
            <a:endParaRPr lang="ru-RU" dirty="0"/>
          </a:p>
        </p:txBody>
      </p:sp>
      <p:pic>
        <p:nvPicPr>
          <p:cNvPr id="7" name="Содержимое 6" descr="FIiKlaTEVLjIQ2hWvcc_HMD-av-bLyazE4ZODR1puQ58zrjyvt1ykps8M9bePMGhm18B-B7IDSHVE64z_cfK6nvd.jp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75097" y="1681163"/>
            <a:ext cx="3402806" cy="4537075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Наши героини 2022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6" descr="FIiKlaTEVLjIQ2hWvcc_HMD-av-bLyazE4ZODR1puQ58zrjyvt1ykps8M9bePMGhm18B-B7IDSHVE64z_cfK6nv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53" y="1795463"/>
            <a:ext cx="2692838" cy="4537075"/>
          </a:xfrm>
          <a:prstGeom prst="rect">
            <a:avLst/>
          </a:prstGeom>
        </p:spPr>
      </p:pic>
      <p:pic>
        <p:nvPicPr>
          <p:cNvPr id="9" name="Содержимое 6" descr="FIiKlaTEVLjIQ2hWvcc_HMD-av-bLyazE4ZODR1puQ58zrjyvt1ykps8M9bePMGhm18B-B7IDSHVE64z_cfK6nv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79" y="1714500"/>
            <a:ext cx="3449241" cy="46370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Конкурсы профессионального мастерства</a:t>
            </a:r>
            <a:endParaRPr lang="ru-RU" dirty="0"/>
          </a:p>
        </p:txBody>
      </p:sp>
      <p:pic>
        <p:nvPicPr>
          <p:cNvPr id="7" name="Содержимое 6" descr="FIiKlaTEVLjIQ2hWvcc_HMD-av-bLyazE4ZODR1puQ58zrjyvt1ykps8M9bePMGhm18B-B7IDSHVE64z_cfK6nvd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775097" y="2645735"/>
            <a:ext cx="3402806" cy="2607931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Наши героини 2022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6" descr="FIiKlaTEVLjIQ2hWvcc_HMD-av-bLyazE4ZODR1puQ58zrjyvt1ykps8M9bePMGhm18B-B7IDSHVE64z_cfK6nv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453" y="2044372"/>
            <a:ext cx="2692838" cy="4039257"/>
          </a:xfrm>
          <a:prstGeom prst="rect">
            <a:avLst/>
          </a:prstGeom>
        </p:spPr>
      </p:pic>
      <p:pic>
        <p:nvPicPr>
          <p:cNvPr id="9" name="Содержимое 6" descr="FIiKlaTEVLjIQ2hWvcc_HMD-av-bLyazE4ZODR1puQ58zrjyvt1ykps8M9bePMGhm18B-B7IDSHVE64z_cfK6nv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79" y="2308423"/>
            <a:ext cx="3449241" cy="344924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8" y="2763832"/>
            <a:ext cx="66061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43801A"/>
                </a:solidFill>
                <a:latin typeface="Montserrat" panose="00000500000000000000" pitchFamily="2" charset="-52"/>
              </a:rPr>
              <a:t>УСЛОВИЯ.</a:t>
            </a:r>
            <a:br>
              <a:rPr lang="ru-RU" sz="4400" b="1" dirty="0">
                <a:solidFill>
                  <a:srgbClr val="43801A"/>
                </a:solidFill>
                <a:latin typeface="Montserrat" panose="00000500000000000000" pitchFamily="2" charset="-52"/>
              </a:rPr>
            </a:br>
            <a:r>
              <a:rPr lang="ru-RU" sz="4400" b="1" dirty="0">
                <a:solidFill>
                  <a:srgbClr val="43801A"/>
                </a:solidFill>
                <a:latin typeface="Montserrat" panose="00000500000000000000" pitchFamily="2" charset="-52"/>
              </a:rPr>
              <a:t>ЦИФРОВАЯ ОБРАЗОВАТЕЛЬНАЯ СРЕДА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11B5C0-8955-2D47-A2DE-316038498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442242"/>
            <a:ext cx="2111453" cy="2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7AEBD0-049A-EE59-62E5-0D0C07960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841"/>
            <a:ext cx="4198067" cy="377640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0" y="935689"/>
            <a:ext cx="11954347" cy="1086556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400143" y="66284"/>
            <a:ext cx="11791857" cy="715962"/>
          </a:xfrm>
        </p:spPr>
        <p:txBody>
          <a:bodyPr>
            <a:noAutofit/>
          </a:bodyPr>
          <a:lstStyle/>
          <a:p>
            <a:r>
              <a:rPr lang="ru-RU" sz="1900" dirty="0"/>
              <a:t>Национальный проект «Образование» + национальная программа «Цифровая экономика РФ»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= Цифровая образовательная среда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231" y="1026872"/>
            <a:ext cx="11558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Montserrat" panose="00000500000000000000" pitchFamily="2" charset="-52"/>
              </a:rPr>
              <a:t>Цифровая образовательная среда (ЦОС)</a:t>
            </a:r>
            <a:r>
              <a:rPr lang="ru-RU" i="1" dirty="0">
                <a:latin typeface="Montserrat" panose="00000500000000000000" pitchFamily="2" charset="-52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обеспечивает</a:t>
            </a:r>
            <a:r>
              <a:rPr lang="ru-RU" i="1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равные условия образования </a:t>
            </a:r>
            <a:r>
              <a:rPr lang="ru-RU" i="1" dirty="0">
                <a:latin typeface="Montserrat" panose="00000500000000000000" pitchFamily="2" charset="-52"/>
              </a:rPr>
              <a:t>обучающихся вне зависимости от места их проживания, </a:t>
            </a:r>
            <a:r>
              <a:rPr lang="ru-RU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использование цифрового образовательного контента</a:t>
            </a:r>
            <a:r>
              <a:rPr lang="ru-RU" i="1" dirty="0">
                <a:latin typeface="Montserrat" panose="00000500000000000000" pitchFamily="2" charset="-52"/>
              </a:rPr>
              <a:t> и образовательных сервисов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00144" y="2121813"/>
            <a:ext cx="9236226" cy="4217488"/>
            <a:chOff x="400144" y="2165773"/>
            <a:chExt cx="9236226" cy="421748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6969866" y="2199362"/>
              <a:ext cx="0" cy="410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824097" y="2212809"/>
              <a:ext cx="0" cy="410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339005" y="4449296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>
                  <a:latin typeface="Montserrat" panose="00000500000000000000" pitchFamily="2" charset="-52"/>
                </a:rPr>
                <a:t>Формирование цифровых компетенций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7083" y="5416278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>
                  <a:latin typeface="Montserrat" panose="00000500000000000000" pitchFamily="2" charset="-52"/>
                </a:rPr>
                <a:t>Конференции, форумы, семинары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7084" y="3529836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</a:rPr>
                <a:t>ИКТ-модуль в КПК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37084" y="2595229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dirty="0">
                  <a:latin typeface="Montserrat" panose="00000500000000000000" pitchFamily="2" charset="-52"/>
                </a:rPr>
                <a:t>Поддержка педагогов </a:t>
              </a: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7" y="2549173"/>
              <a:ext cx="1941187" cy="116956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816" y="3885508"/>
              <a:ext cx="1807716" cy="1010042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40" y="2799861"/>
              <a:ext cx="1648852" cy="180422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7721028" y="3674572"/>
              <a:ext cx="911249" cy="297123"/>
            </a:xfrm>
            <a:prstGeom prst="rect">
              <a:avLst/>
            </a:prstGeom>
            <a:solidFill>
              <a:srgbClr val="512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>
                  <a:latin typeface="Montserrat" panose="00000500000000000000" pitchFamily="2" charset="-52"/>
                </a:rPr>
                <a:t>ЭПОС</a:t>
              </a: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054" y="5390090"/>
              <a:ext cx="1643738" cy="418093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802" y="5131949"/>
              <a:ext cx="1931628" cy="1217346"/>
            </a:xfrm>
            <a:prstGeom prst="rect">
              <a:avLst/>
            </a:prstGeom>
          </p:spPr>
        </p:pic>
        <p:sp>
          <p:nvSpPr>
            <p:cNvPr id="60" name="Равнобедренный треугольник 59"/>
            <p:cNvSpPr/>
            <p:nvPr/>
          </p:nvSpPr>
          <p:spPr>
            <a:xfrm rot="5400000">
              <a:off x="4728183" y="4005541"/>
              <a:ext cx="4136486" cy="55102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3586" y="4607725"/>
              <a:ext cx="1697560" cy="2629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3266" y="2167884"/>
              <a:ext cx="2350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Инфраструктура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2082" y="2175688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Кадры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12752" y="2175688"/>
              <a:ext cx="229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Платформа ЦОС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7577" y="3441284"/>
              <a:ext cx="2147545" cy="4370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b="1" dirty="0">
                  <a:latin typeface="Montserrat" panose="00000500000000000000" pitchFamily="2" charset="-52"/>
                </a:rPr>
                <a:t>Высокоскоростной интернет + ЕСПД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5258" y="6017510"/>
              <a:ext cx="17370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latin typeface="Montserrat" panose="00000500000000000000" pitchFamily="2" charset="-52"/>
                </a:rPr>
                <a:t>Оборудование</a:t>
              </a:r>
              <a:endParaRPr lang="ru-RU" sz="1200" b="1" dirty="0">
                <a:latin typeface="Montserrat" panose="00000500000000000000" pitchFamily="2" charset="-52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00144" y="2165773"/>
              <a:ext cx="9236226" cy="4217488"/>
            </a:xfrm>
            <a:prstGeom prst="roundRect">
              <a:avLst>
                <a:gd name="adj" fmla="val 44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5400000">
              <a:off x="1738755" y="3982574"/>
              <a:ext cx="4090553" cy="55102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373" y="2673785"/>
              <a:ext cx="307152" cy="31397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00" y="3946594"/>
              <a:ext cx="386412" cy="2556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16630" y="4584721"/>
              <a:ext cx="2385158" cy="5232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latin typeface="Montserrat" panose="00000500000000000000" pitchFamily="2" charset="-52"/>
                </a:rPr>
                <a:t>Внутренние сети</a:t>
              </a:r>
              <a:br>
                <a:rPr lang="ru-RU" sz="1400" b="1" dirty="0">
                  <a:latin typeface="Montserrat" panose="00000500000000000000" pitchFamily="2" charset="-52"/>
                </a:rPr>
              </a:br>
              <a:r>
                <a:rPr lang="ru-RU" sz="1400" b="1" dirty="0">
                  <a:latin typeface="Montserrat" panose="00000500000000000000" pitchFamily="2" charset="-52"/>
                </a:rPr>
                <a:t>по единому стандарту</a:t>
              </a: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7" y="6431241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40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9C59015-6FF4-2917-E478-E3975FA8C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841"/>
            <a:ext cx="4198067" cy="3776400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455119" y="1028073"/>
            <a:ext cx="6397410" cy="44521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5360" y="1028073"/>
            <a:ext cx="5015432" cy="445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3" y="1732616"/>
            <a:ext cx="4748809" cy="367955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6918" y="4867910"/>
            <a:ext cx="4692754" cy="499612"/>
          </a:xfrm>
          <a:prstGeom prst="rect">
            <a:avLst/>
          </a:prstGeom>
          <a:solidFill>
            <a:srgbClr val="F1AD00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ИС КОНТИНГЕНТ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856640" cy="715962"/>
          </a:xfrm>
        </p:spPr>
        <p:txBody>
          <a:bodyPr>
            <a:noAutofit/>
          </a:bodyPr>
          <a:lstStyle/>
          <a:p>
            <a:r>
              <a:rPr lang="ru-RU" sz="2300" dirty="0"/>
              <a:t>Подключение школ к региональным и федеральным цифровым платформам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88" y="1821782"/>
            <a:ext cx="398269" cy="4741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4" y="2968689"/>
            <a:ext cx="398269" cy="474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55" y="2345811"/>
            <a:ext cx="404907" cy="4387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97" y="2536422"/>
            <a:ext cx="398269" cy="5236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95" y="2483738"/>
            <a:ext cx="418182" cy="6156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93" y="3300991"/>
            <a:ext cx="378356" cy="3679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671" y="3842463"/>
            <a:ext cx="302320" cy="32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4" y="3233763"/>
            <a:ext cx="398269" cy="502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86" y="3427028"/>
            <a:ext cx="345166" cy="5661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1" y="4415057"/>
            <a:ext cx="418182" cy="3679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65" y="4891983"/>
            <a:ext cx="391631" cy="45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04816" y="1937809"/>
            <a:ext cx="3358612" cy="265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Информационный портал ЭПОС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9559" y="3044948"/>
            <a:ext cx="7254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ШКОЛА</a:t>
            </a: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(ЭЖД)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1479" y="2779386"/>
            <a:ext cx="1135853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700" b="1" dirty="0">
                <a:solidFill>
                  <a:schemeClr val="bg1"/>
                </a:solidFill>
                <a:latin typeface="Montserrat" panose="00000500000000000000" pitchFamily="2" charset="-52"/>
              </a:rPr>
              <a:t>ДОПОЛНИТЕЛЬНОЕ</a:t>
            </a:r>
          </a:p>
          <a:p>
            <a:pPr>
              <a:lnSpc>
                <a:spcPct val="80000"/>
              </a:lnSpc>
            </a:pPr>
            <a:r>
              <a:rPr lang="ru-RU" sz="700" b="1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82954" y="3380859"/>
            <a:ext cx="72546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ЦОПП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0612" y="3900663"/>
            <a:ext cx="72546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СИТУ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8263" y="2604694"/>
            <a:ext cx="72546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ДОУ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1570" y="2592632"/>
            <a:ext cx="72546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СПО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5487" y="3326417"/>
            <a:ext cx="72546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ВУЗ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5327" y="4409990"/>
            <a:ext cx="171075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АНАЛИТИКА И ОТЧЕТНОСТЬ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0333" y="1142370"/>
            <a:ext cx="4120949" cy="13177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6351698" y="2571745"/>
            <a:ext cx="4125195" cy="1318243"/>
          </a:xfrm>
          <a:prstGeom prst="rect">
            <a:avLst/>
          </a:prstGeom>
          <a:solidFill>
            <a:srgbClr val="F7F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5598" y="4001626"/>
            <a:ext cx="4122000" cy="1317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8" y="2690000"/>
            <a:ext cx="1844838" cy="4692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51" y="3358725"/>
            <a:ext cx="1628604" cy="38484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17" y="3043823"/>
            <a:ext cx="1881145" cy="76621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761" y="4534285"/>
            <a:ext cx="1715044" cy="7658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009" y="4102889"/>
            <a:ext cx="2255609" cy="3493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76" y="4567354"/>
            <a:ext cx="730828" cy="659960"/>
          </a:xfrm>
          <a:prstGeom prst="rect">
            <a:avLst/>
          </a:prstGeom>
        </p:spPr>
      </p:pic>
      <p:pic>
        <p:nvPicPr>
          <p:cNvPr id="47" name="Рисунок 46"/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56350" y="4140620"/>
            <a:ext cx="856800" cy="1037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00" y="1342453"/>
            <a:ext cx="2275538" cy="2354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94" y="1307481"/>
            <a:ext cx="1279966" cy="94746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668" y="1753514"/>
            <a:ext cx="1132778" cy="57106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0705" y="1753514"/>
            <a:ext cx="1120829" cy="571063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4828633" y="1566164"/>
            <a:ext cx="1029963" cy="561438"/>
          </a:xfrm>
          <a:prstGeom prst="leftRightArrow">
            <a:avLst>
              <a:gd name="adj1" fmla="val 66965"/>
              <a:gd name="adj2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ru-RU" sz="7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4662" y="1133933"/>
            <a:ext cx="41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Montserrat" panose="00000500000000000000" pitchFamily="2" charset="-52"/>
              </a:rPr>
              <a:t>Электронная Пермская Образовательная Система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369" y="1131057"/>
            <a:ext cx="493169" cy="53869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320308" y="3543919"/>
            <a:ext cx="98667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Библиотека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7819" y="4307649"/>
            <a:ext cx="2359312" cy="541264"/>
          </a:xfrm>
          <a:prstGeom prst="rect">
            <a:avLst/>
          </a:prstGeom>
          <a:solidFill>
            <a:srgbClr val="0566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2520" y="4479818"/>
            <a:ext cx="159157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ИС ТРАЕКТОРИЯ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307" y="4400118"/>
            <a:ext cx="398269" cy="3829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95147" y="3768333"/>
            <a:ext cx="1169237" cy="52231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11414" y="3827610"/>
            <a:ext cx="1104131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900" b="1" dirty="0">
                <a:latin typeface="Montserrat" panose="00000500000000000000" pitchFamily="2" charset="-52"/>
              </a:rPr>
              <a:t>АБИТУРИЕНТ</a:t>
            </a:r>
          </a:p>
          <a:p>
            <a:pPr>
              <a:lnSpc>
                <a:spcPct val="80000"/>
              </a:lnSpc>
            </a:pPr>
            <a:r>
              <a:rPr lang="ru-RU" sz="700" b="1" dirty="0">
                <a:latin typeface="Montserrat" panose="00000500000000000000" pitchFamily="2" charset="-52"/>
              </a:rPr>
              <a:t>РАБОТОДАТЕЛЬ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0942" r="11244" b="8080"/>
          <a:stretch/>
        </p:blipFill>
        <p:spPr>
          <a:xfrm>
            <a:off x="2974307" y="3863019"/>
            <a:ext cx="312790" cy="341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5802666"/>
            <a:ext cx="115171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Школы, участники образовательных отношений</a:t>
            </a: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2671366" y="5323315"/>
            <a:ext cx="412908" cy="545794"/>
          </a:xfrm>
          <a:prstGeom prst="rightArrow">
            <a:avLst>
              <a:gd name="adj1" fmla="val 69197"/>
              <a:gd name="adj2" fmla="val 6099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16200000">
            <a:off x="7402842" y="5230902"/>
            <a:ext cx="597736" cy="545794"/>
          </a:xfrm>
          <a:prstGeom prst="rightArrow">
            <a:avLst>
              <a:gd name="adj1" fmla="val 69197"/>
              <a:gd name="adj2" fmla="val 6099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4176607" y="3801342"/>
            <a:ext cx="3456855" cy="545794"/>
          </a:xfrm>
          <a:prstGeom prst="rightArrow">
            <a:avLst>
              <a:gd name="adj1" fmla="val 69197"/>
              <a:gd name="adj2" fmla="val 6099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5807371" y="4518437"/>
            <a:ext cx="2022662" cy="545794"/>
          </a:xfrm>
          <a:prstGeom prst="rightArrow">
            <a:avLst>
              <a:gd name="adj1" fmla="val 69197"/>
              <a:gd name="adj2" fmla="val 6099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4384" y="934813"/>
            <a:ext cx="1332124" cy="2462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100% школ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670712" y="934813"/>
            <a:ext cx="2506130" cy="2462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ontserrat" panose="00000500000000000000" pitchFamily="2" charset="-52"/>
              </a:rPr>
              <a:t>75% школ - апробация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39" y="4477033"/>
            <a:ext cx="2246022" cy="188477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9771282" y="2473860"/>
            <a:ext cx="1346104" cy="2462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anose="00000500000000000000" pitchFamily="2" charset="-52"/>
              </a:rPr>
              <a:t>100% школ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" y="6431241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413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C95BE1-2F9E-88F8-3778-FFA3C3F22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841"/>
            <a:ext cx="4198067" cy="37764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ЭПОС в 2022-2023 гг.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960" y="1371876"/>
            <a:ext cx="3332400" cy="44365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Сделано: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Услуга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в СПО 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через портал </a:t>
            </a:r>
            <a:r>
              <a:rPr lang="ru-RU" sz="1400" dirty="0" err="1">
                <a:solidFill>
                  <a:srgbClr val="C00000"/>
                </a:solidFill>
                <a:latin typeface="Montserrat" panose="00000500000000000000" pitchFamily="2" charset="-52"/>
              </a:rPr>
              <a:t>госуслуг</a:t>
            </a:r>
            <a:endParaRPr lang="ru-RU" sz="14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Модуль </a:t>
            </a:r>
            <a:r>
              <a:rPr lang="ru-RU" sz="1400" b="1" dirty="0">
                <a:latin typeface="Montserrat" panose="00000500000000000000" pitchFamily="2" charset="-52"/>
              </a:rPr>
              <a:t>ЭПОС.СПО</a:t>
            </a:r>
            <a:r>
              <a:rPr lang="ru-RU" sz="1400" dirty="0">
                <a:latin typeface="Montserrat" panose="00000500000000000000" pitchFamily="2" charset="-52"/>
              </a:rPr>
              <a:t> – сопровождение образовательного процесса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Интеграция библиотеки с платформами </a:t>
            </a:r>
            <a:r>
              <a:rPr lang="ru-RU" sz="1400" b="1" dirty="0">
                <a:latin typeface="Montserrat" panose="00000500000000000000" pitchFamily="2" charset="-52"/>
              </a:rPr>
              <a:t>МЭО</a:t>
            </a:r>
            <a:r>
              <a:rPr lang="en-US" sz="1400" b="1" dirty="0">
                <a:latin typeface="Montserrat" panose="00000500000000000000" pitchFamily="2" charset="-52"/>
              </a:rPr>
              <a:t>, </a:t>
            </a:r>
            <a:r>
              <a:rPr lang="en-US" sz="1400" b="1" dirty="0" err="1">
                <a:latin typeface="Montserrat" panose="00000500000000000000" pitchFamily="2" charset="-52"/>
              </a:rPr>
              <a:t>Maketest</a:t>
            </a:r>
            <a:r>
              <a:rPr lang="en-US" sz="1400" b="1" dirty="0">
                <a:latin typeface="Montserrat" panose="00000500000000000000" pitchFamily="2" charset="-52"/>
              </a:rPr>
              <a:t>, </a:t>
            </a:r>
            <a:r>
              <a:rPr lang="ru-RU" sz="1400" b="1" dirty="0">
                <a:latin typeface="Montserrat" panose="00000500000000000000" pitchFamily="2" charset="-52"/>
              </a:rPr>
              <a:t>Интеллектуальная школа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Модуль </a:t>
            </a:r>
            <a:r>
              <a:rPr lang="ru-RU" sz="1400" b="1" dirty="0" err="1">
                <a:latin typeface="Montserrat" panose="00000500000000000000" pitchFamily="2" charset="-52"/>
              </a:rPr>
              <a:t>ЭПОС.Мероприятия</a:t>
            </a:r>
            <a:r>
              <a:rPr lang="ru-RU" sz="1400" b="1" dirty="0">
                <a:latin typeface="Montserrat" panose="00000500000000000000" pitchFamily="2" charset="-52"/>
              </a:rPr>
              <a:t> </a:t>
            </a:r>
            <a:r>
              <a:rPr lang="ru-RU" sz="1400" dirty="0">
                <a:latin typeface="Montserrat" panose="00000500000000000000" pitchFamily="2" charset="-52"/>
              </a:rPr>
              <a:t>(</a:t>
            </a:r>
            <a:r>
              <a:rPr lang="ru-RU" sz="1400" dirty="0" err="1">
                <a:latin typeface="Montserrat" panose="00000500000000000000" pitchFamily="2" charset="-52"/>
              </a:rPr>
              <a:t>Кванториум</a:t>
            </a:r>
            <a:r>
              <a:rPr lang="ru-RU" sz="1400" dirty="0">
                <a:latin typeface="Montserrat" panose="00000500000000000000" pitchFamily="2" charset="-52"/>
              </a:rPr>
              <a:t>, Академия первых, </a:t>
            </a:r>
            <a:r>
              <a:rPr lang="en-US" sz="1400" dirty="0">
                <a:latin typeface="Montserrat" panose="00000500000000000000" pitchFamily="2" charset="-52"/>
              </a:rPr>
              <a:t>IT-</a:t>
            </a:r>
            <a:r>
              <a:rPr lang="ru-RU" sz="1400" dirty="0">
                <a:latin typeface="Montserrat" panose="00000500000000000000" pitchFamily="2" charset="-52"/>
              </a:rPr>
              <a:t>Куб и др.)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Развитие модулей </a:t>
            </a:r>
            <a:r>
              <a:rPr lang="ru-RU" sz="1400" dirty="0" err="1">
                <a:latin typeface="Montserrat" panose="00000500000000000000" pitchFamily="2" charset="-52"/>
              </a:rPr>
              <a:t>ЭПОС.Дополнительное</a:t>
            </a:r>
            <a:r>
              <a:rPr lang="ru-RU" sz="1400" dirty="0">
                <a:latin typeface="Montserrat" panose="00000500000000000000" pitchFamily="2" charset="-52"/>
              </a:rPr>
              <a:t> образование, </a:t>
            </a:r>
            <a:r>
              <a:rPr lang="ru-RU" sz="1400" dirty="0" err="1">
                <a:latin typeface="Montserrat" panose="00000500000000000000" pitchFamily="2" charset="-52"/>
              </a:rPr>
              <a:t>ЭПОС.Траектория</a:t>
            </a:r>
            <a:r>
              <a:rPr lang="ru-RU" sz="1400" dirty="0">
                <a:latin typeface="Montserrat" panose="00000500000000000000" pitchFamily="2" charset="-52"/>
              </a:rPr>
              <a:t>, функционала ЭПОС.Школа по внеурочной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6760" y="1371876"/>
            <a:ext cx="3777560" cy="433657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Планируется в 2022-2023 гг.: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Тиражирование услуги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</a:t>
            </a:r>
            <a:b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в 1 класс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, интегрированной с ЕПГУ, на все территории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сопровождения услуги по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аттестации педагогов 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в ЭПОС в связке с ЕПГУ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сопровождения услуги по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компенсации части родительской платы 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в ЭПОС в связке с ЕПГУ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услуги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на олимпиады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 в ЭПОС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Разработка и включение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ЭУП «Мой Пермский край» </a:t>
            </a:r>
            <a:r>
              <a:rPr lang="ru-RU" sz="1400" dirty="0">
                <a:latin typeface="Montserrat" panose="00000500000000000000" pitchFamily="2" charset="-52"/>
              </a:rPr>
              <a:t>в библиотеку ЭПОС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Дальнейшее развитие модулей ЭПОС.СПО, </a:t>
            </a:r>
            <a:r>
              <a:rPr lang="ru-RU" sz="1400" dirty="0" err="1">
                <a:latin typeface="Montserrat" panose="00000500000000000000" pitchFamily="2" charset="-52"/>
              </a:rPr>
              <a:t>ЭПОС.Траектория</a:t>
            </a:r>
            <a:r>
              <a:rPr lang="ru-RU" sz="1400" dirty="0">
                <a:latin typeface="Montserrat" panose="00000500000000000000" pitchFamily="2" charset="-52"/>
              </a:rPr>
              <a:t>, функционала по внеурочной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8359" y="1380668"/>
            <a:ext cx="3269561" cy="20728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Запуск в сентябре: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FF"/>
                </a:solidFill>
                <a:latin typeface="Montserrat" panose="00000500000000000000" pitchFamily="2" charset="-52"/>
              </a:rPr>
              <a:t>Апробация </a:t>
            </a:r>
            <a:r>
              <a:rPr lang="ru-RU" sz="1400" b="1" dirty="0">
                <a:solidFill>
                  <a:srgbClr val="0000FF"/>
                </a:solidFill>
                <a:latin typeface="Montserrat" panose="00000500000000000000" pitchFamily="2" charset="-52"/>
              </a:rPr>
              <a:t>ФГИС «Моя школа» </a:t>
            </a:r>
            <a:r>
              <a:rPr lang="ru-RU" sz="1400" dirty="0">
                <a:solidFill>
                  <a:srgbClr val="0000FF"/>
                </a:solidFill>
                <a:latin typeface="Montserrat" panose="00000500000000000000" pitchFamily="2" charset="-52"/>
              </a:rPr>
              <a:t>в связке с ЭПОС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Услуга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на дополнительное образование 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через портал госуслуг (включая 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ПФДО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1400" dirty="0">
                <a:latin typeface="Montserrat" panose="00000500000000000000" pitchFamily="2" charset="-52"/>
              </a:rPr>
              <a:t>Модуль </a:t>
            </a:r>
            <a:r>
              <a:rPr lang="ru-RU" sz="1400" b="1" dirty="0" err="1">
                <a:latin typeface="Montserrat" panose="00000500000000000000" pitchFamily="2" charset="-52"/>
              </a:rPr>
              <a:t>ЭПОС.Олимпиады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445A9AE-8657-44C0-BF29-2E7A4E413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704" y="3648325"/>
            <a:ext cx="2086304" cy="2061759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0" y="6431241"/>
            <a:ext cx="32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59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C95BE1-2F9E-88F8-3778-FFA3C3F22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841"/>
            <a:ext cx="4198067" cy="37764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Автоматическое составление расписания в ЭПОС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9F3EACD-FB84-43EF-8139-5E633A9ED667}"/>
              </a:ext>
            </a:extLst>
          </p:cNvPr>
          <p:cNvSpPr/>
          <p:nvPr/>
        </p:nvSpPr>
        <p:spPr>
          <a:xfrm>
            <a:off x="10585839" y="953264"/>
            <a:ext cx="1449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Государственная</a:t>
            </a:r>
            <a:r>
              <a: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 </a:t>
            </a:r>
            <a:endParaRPr lang="ru-RU" sz="7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информационная система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E5A2E79-A18F-4978-921D-F534B4AFC597}"/>
              </a:ext>
            </a:extLst>
          </p:cNvPr>
          <p:cNvSpPr/>
          <p:nvPr/>
        </p:nvSpPr>
        <p:spPr>
          <a:xfrm>
            <a:off x="10585839" y="1184839"/>
            <a:ext cx="1449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rgbClr val="0E205E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Большие данные</a:t>
            </a:r>
          </a:p>
          <a:p>
            <a:r>
              <a:rPr lang="ru-RU" sz="700" b="1" dirty="0">
                <a:solidFill>
                  <a:srgbClr val="0E205E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Пермского края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8627A65-8AF4-9D31-3B7A-64DB9039C178}"/>
              </a:ext>
            </a:extLst>
          </p:cNvPr>
          <p:cNvSpPr/>
          <p:nvPr/>
        </p:nvSpPr>
        <p:spPr>
          <a:xfrm>
            <a:off x="6593095" y="1576154"/>
            <a:ext cx="5442503" cy="2249820"/>
          </a:xfrm>
          <a:prstGeom prst="rect">
            <a:avLst/>
          </a:prstGeom>
          <a:solidFill>
            <a:srgbClr val="B2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812B97B-B5D4-E633-3061-4DBBE73971FC}"/>
              </a:ext>
            </a:extLst>
          </p:cNvPr>
          <p:cNvSpPr/>
          <p:nvPr/>
        </p:nvSpPr>
        <p:spPr>
          <a:xfrm>
            <a:off x="481782" y="1578856"/>
            <a:ext cx="5507858" cy="2249820"/>
          </a:xfrm>
          <a:prstGeom prst="rect">
            <a:avLst/>
          </a:prstGeom>
          <a:solidFill>
            <a:srgbClr val="B2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B5D3FD-0EA1-E16C-E77A-56A15F90D6CD}"/>
              </a:ext>
            </a:extLst>
          </p:cNvPr>
          <p:cNvSpPr txBox="1"/>
          <p:nvPr/>
        </p:nvSpPr>
        <p:spPr>
          <a:xfrm>
            <a:off x="627951" y="2064815"/>
            <a:ext cx="5328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Разработан помощник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диспетчера по расписанию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F99EAB-E848-A252-C6E9-58FF6E262D8D}"/>
              </a:ext>
            </a:extLst>
          </p:cNvPr>
          <p:cNvSpPr txBox="1"/>
          <p:nvPr/>
        </p:nvSpPr>
        <p:spPr>
          <a:xfrm>
            <a:off x="480557" y="3854892"/>
            <a:ext cx="928404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Результаты: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Снижение трудоемкости на составление расписания в 3-5 раз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Сокращение количества ошибок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при составлении расписания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Возможность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моделирования влияния управленческих решений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(</a:t>
            </a:r>
            <a:r>
              <a:rPr lang="ru-RU" sz="1400" dirty="0">
                <a:latin typeface="Montserrat" panose="00000500000000000000" pitchFamily="2" charset="-52"/>
              </a:rPr>
              <a:t>время расчета </a:t>
            </a:r>
            <a:r>
              <a:rPr lang="en-US" sz="1400" dirty="0">
                <a:latin typeface="Montserrat" panose="00000500000000000000" pitchFamily="2" charset="-52"/>
              </a:rPr>
              <a:t>&lt;</a:t>
            </a:r>
            <a:r>
              <a:rPr lang="ru-RU" sz="1400" dirty="0">
                <a:latin typeface="Montserrat" panose="00000500000000000000" pitchFamily="2" charset="-52"/>
              </a:rPr>
              <a:t> 1 часа)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AFEBB9-1D4B-D819-F071-71F7354F0F75}"/>
              </a:ext>
            </a:extLst>
          </p:cNvPr>
          <p:cNvSpPr txBox="1"/>
          <p:nvPr/>
        </p:nvSpPr>
        <p:spPr>
          <a:xfrm>
            <a:off x="2299158" y="4811692"/>
            <a:ext cx="9492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6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Использование решения учреждениями* всех муниципальных образований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F61F7F9-E9F5-F26F-428F-76B42A148AEF}"/>
              </a:ext>
            </a:extLst>
          </p:cNvPr>
          <p:cNvSpPr txBox="1"/>
          <p:nvPr/>
        </p:nvSpPr>
        <p:spPr>
          <a:xfrm>
            <a:off x="6698576" y="2828468"/>
            <a:ext cx="523153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Учреждения, отличившиеся во внедрении решения:</a:t>
            </a:r>
            <a:endParaRPr lang="en-US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МБОУ "ООШ № 74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Чусовской ГО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МАОУ "Ленинская СОШ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Кудымкарский МО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МБОУ "Верхнекалинская СОШ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Чусовской ГО</a:t>
            </a:r>
            <a:r>
              <a:rPr lang="en-US" sz="1400" dirty="0" smtClean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)</a:t>
            </a:r>
            <a:endParaRPr lang="ru-RU" sz="1400" dirty="0" smtClean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Лысьва : МБОУ СОШ 6</a:t>
            </a:r>
            <a:endParaRPr lang="ru-RU" sz="1400" b="1" dirty="0">
              <a:solidFill>
                <a:srgbClr val="FF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B120BF-A620-F0A2-AC19-3786773DB088}"/>
              </a:ext>
            </a:extLst>
          </p:cNvPr>
          <p:cNvSpPr txBox="1"/>
          <p:nvPr/>
        </p:nvSpPr>
        <p:spPr>
          <a:xfrm>
            <a:off x="636903" y="2796107"/>
            <a:ext cx="5115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Основа - математическая модель: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использующая данные ЭПОС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учитывающая ключевые требования диспетчеров Пермского края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310AF0-2478-7E63-8CBD-73F184DC7457}"/>
              </a:ext>
            </a:extLst>
          </p:cNvPr>
          <p:cNvSpPr txBox="1"/>
          <p:nvPr/>
        </p:nvSpPr>
        <p:spPr>
          <a:xfrm>
            <a:off x="627951" y="2343109"/>
            <a:ext cx="453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Цель – сократить рутинные операции</a:t>
            </a:r>
          </a:p>
        </p:txBody>
      </p:sp>
      <p:sp>
        <p:nvSpPr>
          <p:cNvPr id="25" name="Стрелка: вправо 7">
            <a:extLst>
              <a:ext uri="{FF2B5EF4-FFF2-40B4-BE49-F238E27FC236}">
                <a16:creationId xmlns="" xmlns:a16="http://schemas.microsoft.com/office/drawing/2014/main" id="{E6AC7313-4C42-022A-EA61-70310CFBE884}"/>
              </a:ext>
            </a:extLst>
          </p:cNvPr>
          <p:cNvSpPr/>
          <p:nvPr/>
        </p:nvSpPr>
        <p:spPr>
          <a:xfrm>
            <a:off x="6109528" y="2406787"/>
            <a:ext cx="412954" cy="57544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F917B1-72C6-D12F-ADFD-91A53FEECCD4}"/>
              </a:ext>
            </a:extLst>
          </p:cNvPr>
          <p:cNvSpPr txBox="1"/>
          <p:nvPr/>
        </p:nvSpPr>
        <p:spPr>
          <a:xfrm>
            <a:off x="6744669" y="2064815"/>
            <a:ext cx="472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90000"/>
              <a:defRPr/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Успешная апробация решения</a:t>
            </a:r>
            <a:endParaRPr lang="ru-RU" sz="1400" dirty="0">
              <a:solidFill>
                <a:srgbClr val="000000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8F6652-2202-6909-8922-BB0184CFE042}"/>
              </a:ext>
            </a:extLst>
          </p:cNvPr>
          <p:cNvSpPr txBox="1"/>
          <p:nvPr/>
        </p:nvSpPr>
        <p:spPr>
          <a:xfrm>
            <a:off x="6744669" y="2317107"/>
            <a:ext cx="472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на  более чем 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40 учреждениях региона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80BACC2C-AAB8-F0CB-0CB8-5E36C60CC393}"/>
              </a:ext>
            </a:extLst>
          </p:cNvPr>
          <p:cNvCxnSpPr/>
          <p:nvPr/>
        </p:nvCxnSpPr>
        <p:spPr>
          <a:xfrm flipV="1">
            <a:off x="687624" y="2701064"/>
            <a:ext cx="50839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59936B10-1B41-5F1B-CF0F-EA37DABD39B3}"/>
              </a:ext>
            </a:extLst>
          </p:cNvPr>
          <p:cNvCxnSpPr/>
          <p:nvPr/>
        </p:nvCxnSpPr>
        <p:spPr>
          <a:xfrm>
            <a:off x="6744669" y="2701064"/>
            <a:ext cx="4237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0F2996A-DDE2-CA1D-833F-0BCA242AEE26}"/>
              </a:ext>
            </a:extLst>
          </p:cNvPr>
          <p:cNvSpPr txBox="1"/>
          <p:nvPr/>
        </p:nvSpPr>
        <p:spPr>
          <a:xfrm>
            <a:off x="6961239" y="6117594"/>
            <a:ext cx="5074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  <a:defRPr/>
            </a:pPr>
            <a:r>
              <a:rPr lang="ru-RU" sz="11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* за исключением учреждений коррекционной направленности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B25B8F8-38BE-9F81-05BD-A9BBB1679B6F}"/>
              </a:ext>
            </a:extLst>
          </p:cNvPr>
          <p:cNvSpPr txBox="1"/>
          <p:nvPr/>
        </p:nvSpPr>
        <p:spPr>
          <a:xfrm>
            <a:off x="2288343" y="5167285"/>
            <a:ext cx="784515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SzPct val="90000"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Заполнить данные в ЭПОС </a:t>
            </a:r>
          </a:p>
          <a:p>
            <a:pPr marL="342900" indent="-342900">
              <a:spcBef>
                <a:spcPts val="200"/>
              </a:spcBef>
              <a:buSzPct val="90000"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Принять участие в подготовительных вебинарах (25 и 30 августа 2022 г.)</a:t>
            </a:r>
          </a:p>
          <a:p>
            <a:pPr marL="342900" indent="-342900">
              <a:spcBef>
                <a:spcPts val="200"/>
              </a:spcBef>
              <a:buSzPct val="90000"/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С помощью решения сформировать проект расписания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813A51-B72E-470D-37FF-E0C74B42E54D}"/>
              </a:ext>
            </a:extLst>
          </p:cNvPr>
          <p:cNvSpPr txBox="1"/>
          <p:nvPr/>
        </p:nvSpPr>
        <p:spPr>
          <a:xfrm rot="16200000">
            <a:off x="806925" y="5526779"/>
            <a:ext cx="1075895" cy="369332"/>
          </a:xfrm>
          <a:prstGeom prst="rect">
            <a:avLst/>
          </a:prstGeom>
          <a:solidFill>
            <a:schemeClr val="bg1"/>
          </a:solidFill>
          <a:ln>
            <a:solidFill>
              <a:srgbClr val="54B2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Шаги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2892" y="1656591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2021-2022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882" y="1634866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2020 г.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0557" y="4780914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2022-2023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07FF38C-8B7D-7152-133C-160697D1B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100" y="1001873"/>
            <a:ext cx="582829" cy="438459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0" y="6431241"/>
            <a:ext cx="32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60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DF0C6A-D897-AF78-2AB2-7D994DEAB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11143" r="11239" b="14264"/>
          <a:stretch/>
        </p:blipFill>
        <p:spPr>
          <a:xfrm>
            <a:off x="214087" y="4514040"/>
            <a:ext cx="2573184" cy="1973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8" y="2763832"/>
            <a:ext cx="667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5E933B"/>
                </a:solidFill>
                <a:latin typeface="Montserrat" panose="00000500000000000000" pitchFamily="2" charset="-52"/>
              </a:rPr>
              <a:t>УСЛОВИЯ.</a:t>
            </a:r>
          </a:p>
          <a:p>
            <a:r>
              <a:rPr lang="ru-RU" sz="4000" b="1" dirty="0">
                <a:solidFill>
                  <a:srgbClr val="5E933B"/>
                </a:solidFill>
                <a:latin typeface="Montserrat" panose="00000500000000000000" pitchFamily="2" charset="-52"/>
              </a:rPr>
              <a:t>СТРОИТЕЛЬСТВО</a:t>
            </a:r>
          </a:p>
          <a:p>
            <a:r>
              <a:rPr lang="ru-RU" sz="4000" b="1" dirty="0">
                <a:solidFill>
                  <a:srgbClr val="5E933B"/>
                </a:solidFill>
                <a:latin typeface="Montserrat" panose="00000500000000000000" pitchFamily="2" charset="-52"/>
              </a:rPr>
              <a:t>И РЕМОНТЫ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E933B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499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Канабековская</a:t>
            </a:r>
            <a:r>
              <a:rPr lang="ru-RU" b="1" dirty="0" smtClean="0"/>
              <a:t> ООШ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Строительство 2022, лицензирование 2022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puzAMwUXW6lMhP_X5KaLG-_bfswXeHaam5gXLtkotvy9zFcpd81-eAs7UzY1wcqQBLkC2NL5tnDsYHDmqsdlVe-u.jp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76300" y="1714499"/>
            <a:ext cx="10744200" cy="452278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Точка Роста 2022 </a:t>
            </a:r>
            <a:endParaRPr lang="ru-RU" dirty="0"/>
          </a:p>
        </p:txBody>
      </p:sp>
      <p:pic>
        <p:nvPicPr>
          <p:cNvPr id="7" name="Содержимое 6" descr="1rbFOH3h5geC-9gR8FFqLFVMmjVU6OaxJHNTszFHYb6oCb0nqaPtzg3yWZl4UbiH4lCkBIZHzNN_5AHgm1q3Yj7T.jpg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09801" y="1643063"/>
            <a:ext cx="7812088" cy="4537075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МАОУ СОШ № 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 err="1" smtClean="0"/>
              <a:t>Лысьвенская</a:t>
            </a:r>
            <a:r>
              <a:rPr lang="ru-RU" b="1" dirty="0" smtClean="0"/>
              <a:t> система образования: 2022-2023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97102806"/>
              </p:ext>
            </p:extLst>
          </p:nvPr>
        </p:nvGraphicFramePr>
        <p:xfrm>
          <a:off x="438148" y="1700215"/>
          <a:ext cx="11418890" cy="434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778"/>
                <a:gridCol w="2283778"/>
                <a:gridCol w="2283778"/>
                <a:gridCol w="2283778"/>
                <a:gridCol w="2283778"/>
              </a:tblGrid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Уровни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контингент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село</a:t>
                      </a:r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Дошкольное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</a:t>
                      </a:r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812</a:t>
                      </a:r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1-4</a:t>
                      </a:r>
                      <a:r>
                        <a:rPr lang="ru-RU" baseline="0" dirty="0" smtClean="0"/>
                        <a:t>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5-8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10-11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/>
                        <a:t>ДПО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СПО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1100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27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ВПО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900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Преемственность всех ступеней образования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45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381120" y="3001430"/>
            <a:ext cx="5657783" cy="56577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6627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27272"/>
                </a:solidFill>
                <a:latin typeface="Montserrat" panose="00000500000000000000" pitchFamily="2" charset="-52"/>
              </a:rPr>
              <a:t>Федеральный проект</a:t>
            </a:r>
            <a:br>
              <a:rPr lang="ru-RU" sz="4400" b="1" dirty="0">
                <a:solidFill>
                  <a:srgbClr val="727272"/>
                </a:solidFill>
                <a:latin typeface="Montserrat" panose="00000500000000000000" pitchFamily="2" charset="-52"/>
              </a:rPr>
            </a:br>
            <a:r>
              <a:rPr lang="ru-RU" sz="4400" b="1" dirty="0">
                <a:solidFill>
                  <a:srgbClr val="727272"/>
                </a:solidFill>
                <a:latin typeface="Montserrat" panose="00000500000000000000" pitchFamily="2" charset="-52"/>
              </a:rPr>
              <a:t>«ШКОЛА МИНПРОСВЕЩЕНИЯ РОССИИ»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0" y="4531360"/>
            <a:ext cx="228827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6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  <a:endParaRPr lang="ru-RU" alt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5360" y="49212"/>
            <a:ext cx="11521280" cy="744583"/>
          </a:xfrm>
          <a:noFill/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Федеральный проект «Школа Минпросвещения России»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-3443" y="937110"/>
            <a:ext cx="12192000" cy="393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="" xmlns:a16="http://schemas.microsoft.com/office/drawing/2014/main" id="{27F4D2FF-4A2D-4D07-9709-AA4227D94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360" y="944263"/>
            <a:ext cx="11853197" cy="395420"/>
          </a:xfrm>
        </p:spPr>
        <p:txBody>
          <a:bodyPr anchor="ctr"/>
          <a:lstStyle/>
          <a:p>
            <a:r>
              <a:rPr lang="ru-RU" sz="1600" dirty="0">
                <a:solidFill>
                  <a:srgbClr val="242854"/>
                </a:solidFill>
              </a:rPr>
              <a:t>Цель: </a:t>
            </a:r>
            <a:r>
              <a:rPr lang="ru-RU" sz="1600" dirty="0"/>
              <a:t>создание равных условий для реализации идеологии «единого образовательного пространства»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7169320D-07B5-CEC3-2346-467D2787E7E4}"/>
              </a:ext>
            </a:extLst>
          </p:cNvPr>
          <p:cNvSpPr txBox="1">
            <a:spLocks/>
          </p:cNvSpPr>
          <p:nvPr/>
        </p:nvSpPr>
        <p:spPr>
          <a:xfrm>
            <a:off x="366250" y="1427752"/>
            <a:ext cx="9647325" cy="3359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C2D38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2022 год: </a:t>
            </a:r>
            <a:r>
              <a:rPr lang="ru-RU" alt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апробация эталонной модели         </a:t>
            </a:r>
            <a:r>
              <a:rPr lang="ru-RU" alt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2023 год: </a:t>
            </a:r>
            <a:r>
              <a:rPr lang="ru-RU" alt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масштабирование проекта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04" y="113460"/>
            <a:ext cx="725487" cy="615749"/>
          </a:xfrm>
          <a:prstGeom prst="rect">
            <a:avLst/>
          </a:prstGeom>
        </p:spPr>
      </p:pic>
      <p:sp>
        <p:nvSpPr>
          <p:cNvPr id="34" name="Текст 2">
            <a:extLst>
              <a:ext uri="{FF2B5EF4-FFF2-40B4-BE49-F238E27FC236}">
                <a16:creationId xmlns="" xmlns:a16="http://schemas.microsoft.com/office/drawing/2014/main" id="{7169320D-07B5-CEC3-2346-467D2787E7E4}"/>
              </a:ext>
            </a:extLst>
          </p:cNvPr>
          <p:cNvSpPr txBox="1">
            <a:spLocks/>
          </p:cNvSpPr>
          <p:nvPr/>
        </p:nvSpPr>
        <p:spPr>
          <a:xfrm>
            <a:off x="614558" y="2341409"/>
            <a:ext cx="7716642" cy="376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C2D38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Знание: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единые учебники, рабочие программы, внеурочная деятельность, система оценки (ВПР), инклюзивная образовательная среда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Воспитание: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единые рабочие программы воспитания, советник по воспитанию, государственная символика, центры детских инициатив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Творчество: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школа полного дня, школьные: хор, театр, музыкальный коллектив, пресс-центр, музей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Здоровье: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среда без ПАВ, психолого-педагогическая служба, единое меню питания, ГТО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Профориентация: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система </a:t>
            </a:r>
            <a:r>
              <a:rPr lang="ru-RU" sz="1400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профпроб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, взаимодействие профессиональных сообществ и бизнеса, курс «Технология», «Билет в будущее»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Учитель: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единое штатное расписание, развитие и повышение квалификации, школьная команда, наставничество, конкурсы, система стимулирования</a:t>
            </a:r>
          </a:p>
          <a:p>
            <a:pPr fontAlgn="base">
              <a:lnSpc>
                <a:spcPct val="115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242854"/>
                </a:solidFill>
                <a:latin typeface="Montserrat" panose="00000500000000000000" pitchFamily="2" charset="-52"/>
              </a:rPr>
              <a:t>Создание условий: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ЦОС, </a:t>
            </a:r>
            <a:r>
              <a:rPr lang="ru-RU" sz="1400" dirty="0" err="1">
                <a:solidFill>
                  <a:schemeClr val="tx1"/>
                </a:solidFill>
                <a:latin typeface="Montserrat" panose="00000500000000000000" pitchFamily="2" charset="-52"/>
              </a:rPr>
              <a:t>Кванториум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</a:rPr>
              <a:t>/Точка роста, зоны отдыха, кафе, сцена, единое штатное расписание, комплексная безопасность, Белый интернет и др.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Региональный оператор – Институт развития образования Пермского края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1435" y="2349943"/>
            <a:ext cx="513123" cy="31723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1435" y="2858035"/>
            <a:ext cx="513123" cy="3172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1435" y="3340351"/>
            <a:ext cx="513123" cy="317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1435" y="3854636"/>
            <a:ext cx="513123" cy="3172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9690" y="4354474"/>
            <a:ext cx="513123" cy="3172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1435" y="4816530"/>
            <a:ext cx="513123" cy="317230"/>
          </a:xfrm>
          <a:prstGeom prst="rect">
            <a:avLst/>
          </a:prstGeom>
        </p:spPr>
      </p:pic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169320D-07B5-CEC3-2346-467D2787E7E4}"/>
              </a:ext>
            </a:extLst>
          </p:cNvPr>
          <p:cNvSpPr txBox="1">
            <a:spLocks/>
          </p:cNvSpPr>
          <p:nvPr/>
        </p:nvSpPr>
        <p:spPr>
          <a:xfrm>
            <a:off x="8352285" y="1889307"/>
            <a:ext cx="3617727" cy="4009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C2D38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000000"/>
                </a:solidFill>
                <a:latin typeface="Montserrat" panose="00000500000000000000" pitchFamily="2" charset="-52"/>
              </a:rPr>
              <a:t>Задачи муниципальных органов образования: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Проанализировать результаты самодиагностики на соответствие эталонной модели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Разработать «дорожные карты» по повышению уровня соответствия модели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Обсудить пути актуализации программы развития образовательных организаций в контексте дальнейшей реализации Проекта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Montserrat" panose="00000500000000000000" pitchFamily="2" charset="-52"/>
              </a:rPr>
              <a:t>Организовать обсуждение системы критериев Проекта по каждому из основных направлений деятельности</a:t>
            </a:r>
            <a:endParaRPr lang="ru-RU" alt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7169320D-07B5-CEC3-2346-467D2787E7E4}"/>
              </a:ext>
            </a:extLst>
          </p:cNvPr>
          <p:cNvSpPr txBox="1">
            <a:spLocks/>
          </p:cNvSpPr>
          <p:nvPr/>
        </p:nvSpPr>
        <p:spPr>
          <a:xfrm>
            <a:off x="614557" y="5778424"/>
            <a:ext cx="7202784" cy="3234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C2D38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820" y="1889307"/>
            <a:ext cx="1750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Montserrat" panose="00000500000000000000" pitchFamily="2" charset="-52"/>
              </a:rPr>
              <a:t>Направления: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0654">
            <a:off x="10815688" y="1251712"/>
            <a:ext cx="1182727" cy="8657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9" r="3156"/>
          <a:stretch/>
        </p:blipFill>
        <p:spPr>
          <a:xfrm>
            <a:off x="109690" y="5333530"/>
            <a:ext cx="513123" cy="31723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6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68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2BEF1E-55D2-03C1-C7E0-50EA09CFF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B7CAE9-68BE-E41A-7479-A4A94FD76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Задачи на 2022-2023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16640" y="1080944"/>
            <a:ext cx="11440000" cy="49613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/>
              <a:t>Переход на </a:t>
            </a:r>
            <a:r>
              <a:rPr lang="ru-RU" sz="1800" b="1" dirty="0">
                <a:solidFill>
                  <a:srgbClr val="C00000"/>
                </a:solidFill>
              </a:rPr>
              <a:t>обновленные ФГОС 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Организация деятельности </a:t>
            </a:r>
            <a:r>
              <a:rPr lang="ru-RU" sz="1800" b="1" dirty="0">
                <a:solidFill>
                  <a:srgbClr val="C00000"/>
                </a:solidFill>
              </a:rPr>
              <a:t>советников по воспитанию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Создание условий для развития </a:t>
            </a:r>
            <a:r>
              <a:rPr lang="ru-RU" sz="1800" b="1" dirty="0">
                <a:solidFill>
                  <a:srgbClr val="C00000"/>
                </a:solidFill>
              </a:rPr>
              <a:t>детских и молодежных объединений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Усиление </a:t>
            </a:r>
            <a:r>
              <a:rPr lang="ru-RU" sz="1800" b="1" dirty="0">
                <a:solidFill>
                  <a:srgbClr val="C00000"/>
                </a:solidFill>
              </a:rPr>
              <a:t>просветительской и воспитательной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Перезагрузка </a:t>
            </a:r>
            <a:r>
              <a:rPr lang="ru-RU" sz="1800" b="1" dirty="0">
                <a:solidFill>
                  <a:srgbClr val="C00000"/>
                </a:solidFill>
              </a:rPr>
              <a:t>профессионального самоопределения и профильного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>
                <a:solidFill>
                  <a:srgbClr val="C00000"/>
                </a:solidFill>
              </a:rPr>
              <a:t>персонифицированного финансирования дополнительного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Трансформация </a:t>
            </a:r>
            <a:r>
              <a:rPr lang="ru-RU" sz="1800" b="1" dirty="0">
                <a:solidFill>
                  <a:srgbClr val="C00000"/>
                </a:solidFill>
              </a:rPr>
              <a:t>методической службы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Повышение </a:t>
            </a:r>
            <a:r>
              <a:rPr lang="ru-RU" sz="1800" b="1" dirty="0">
                <a:solidFill>
                  <a:srgbClr val="C00000"/>
                </a:solidFill>
              </a:rPr>
              <a:t>статуса учителя</a:t>
            </a:r>
            <a:endParaRPr lang="en-US" sz="18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Апробация и внедрение </a:t>
            </a:r>
            <a:r>
              <a:rPr lang="ru-RU" sz="1800" b="1" dirty="0">
                <a:solidFill>
                  <a:srgbClr val="C00000"/>
                </a:solidFill>
              </a:rPr>
              <a:t>ФГИС «Моя школа»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1" dirty="0">
                <a:solidFill>
                  <a:srgbClr val="C00000"/>
                </a:solidFill>
              </a:rPr>
              <a:t>О</a:t>
            </a:r>
            <a:r>
              <a:rPr lang="ru-RU" sz="1800" b="1" dirty="0" smtClean="0">
                <a:solidFill>
                  <a:srgbClr val="C00000"/>
                </a:solidFill>
              </a:rPr>
              <a:t>бновление </a:t>
            </a:r>
            <a:r>
              <a:rPr lang="ru-RU" sz="1800" b="1" dirty="0">
                <a:solidFill>
                  <a:srgbClr val="C00000"/>
                </a:solidFill>
              </a:rPr>
              <a:t>материально-технической </a:t>
            </a:r>
            <a:r>
              <a:rPr lang="ru-RU" sz="1800" b="1" dirty="0" smtClean="0">
                <a:solidFill>
                  <a:srgbClr val="C00000"/>
                </a:solidFill>
              </a:rPr>
              <a:t>базы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учреждений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842F9FD-5B17-FDBB-B3B6-22BC0277C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0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0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 smtClean="0"/>
              <a:t>ДОШКОЛЬНОЕ ОБРАЗОВАНИЕ</a:t>
            </a:r>
            <a:endParaRPr lang="ru-RU" b="1" dirty="0"/>
          </a:p>
        </p:txBody>
      </p:sp>
      <p:pic>
        <p:nvPicPr>
          <p:cNvPr id="7" name="Содержимое 6" descr="a1u7m2xTl1A3U4mKd6wtaeo72tkfl_KSF_iyZvq5QZIJyeM3_Hn93jRxp3Ckf2JETMmVhdIMs-iamI4NP2GF2KkW.jpg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171949" y="1619250"/>
            <a:ext cx="4914901" cy="4663132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Развитие и инновационная деятельность. Проекты. Конкурсы. Результаты. Здоровье.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6" descr="a1u7m2xTl1A3U4mKd6wtaeo72tkfl_KSF_iyZvq5QZIJyeM3_Hn93jRxp3Ckf2JETMmVhdIMs-iamI4NP2GF2Kk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038350"/>
            <a:ext cx="3714750" cy="3829049"/>
          </a:xfrm>
          <a:prstGeom prst="rect">
            <a:avLst/>
          </a:prstGeom>
        </p:spPr>
      </p:pic>
      <p:pic>
        <p:nvPicPr>
          <p:cNvPr id="10" name="Содержимое 6" descr="a1u7m2xTl1A3U4mKd6wtaeo72tkfl_KSF_iyZvq5QZIJyeM3_Hn93jRxp3Ckf2JETMmVhdIMs-iamI4NP2GF2Kk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949" y="1604963"/>
            <a:ext cx="2990851" cy="4537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A2673F7-3329-34C0-1187-B5544773B0ED}"/>
              </a:ext>
            </a:extLst>
          </p:cNvPr>
          <p:cNvGrpSpPr/>
          <p:nvPr/>
        </p:nvGrpSpPr>
        <p:grpSpPr>
          <a:xfrm>
            <a:off x="-1381120" y="3001430"/>
            <a:ext cx="5657783" cy="5657783"/>
            <a:chOff x="-1381120" y="3001430"/>
            <a:chExt cx="5657783" cy="5657783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3D3D3F6E-AE95-4296-BF78-24A9BF86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3151">
              <a:off x="-1381120" y="3001430"/>
              <a:ext cx="5657783" cy="56577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0F1E3182-7F4F-CB3E-7DAB-19B81181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01" y="4560310"/>
              <a:ext cx="1959148" cy="19547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5331819" y="2763832"/>
            <a:ext cx="4525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2E6CA4"/>
                </a:solidFill>
                <a:latin typeface="Montserrat" panose="00000500000000000000" pitchFamily="2" charset="-52"/>
              </a:rPr>
              <a:t>ВОСПИТАНИЕ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3462338" y="3152775"/>
            <a:ext cx="1740693" cy="49291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280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A1B351-58E7-B4BB-97C6-EC714DE09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mtClean="0"/>
              <a:t>Формирование</a:t>
            </a:r>
            <a:r>
              <a:rPr lang="en-US" smtClean="0"/>
              <a:t> </a:t>
            </a:r>
            <a:r>
              <a:rPr lang="ru-RU" smtClean="0"/>
              <a:t>единого образовательного пространства: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магистральные проекты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76678" y="72107"/>
            <a:ext cx="11579962" cy="693067"/>
          </a:xfrm>
        </p:spPr>
        <p:txBody>
          <a:bodyPr>
            <a:normAutofit/>
          </a:bodyPr>
          <a:lstStyle/>
          <a:p>
            <a:r>
              <a:rPr lang="ru-RU" smtClean="0"/>
              <a:t>Приоритеты в системе воспитания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mtClean="0"/>
              <a:t>УПРАВЛЕНИЕ ОБРАЗОВАНИЯ АДМИНИСТРАЦИИ ЛЫСЬВЕНСКОГО ГОРОДСКОГО ОКРУГА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33EF8A-9630-3F19-48CB-0C05CB8F9726}"/>
              </a:ext>
            </a:extLst>
          </p:cNvPr>
          <p:cNvSpPr txBox="1"/>
          <p:nvPr/>
        </p:nvSpPr>
        <p:spPr>
          <a:xfrm>
            <a:off x="382305" y="1255336"/>
            <a:ext cx="7024335" cy="488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Гражданское и патриотическое воспитание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Создание детско-юношеских объединений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Родительское просвещение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Воспитание в цифровой среде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 err="1">
                <a:latin typeface="Montserrat" panose="00000500000000000000" pitchFamily="2" charset="-52"/>
              </a:rPr>
              <a:t>Здоровьеориентированное</a:t>
            </a:r>
            <a:r>
              <a:rPr lang="ru-RU" dirty="0">
                <a:latin typeface="Montserrat" panose="00000500000000000000" pitchFamily="2" charset="-52"/>
              </a:rPr>
              <a:t> и экологическое поведение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Развитие потенциала системы дополнительного образования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Безопасное поведение детей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Развитие регионального туризма, краеведения и музейной деятельности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Совершенствование системы выявления, поддержки и развития способностей и талантов у детей 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Организация деятельности советника директора ОО по воспитанию</a:t>
            </a:r>
          </a:p>
          <a:p>
            <a:pPr marL="285750" indent="-285750">
              <a:lnSpc>
                <a:spcPts val="14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Развитие детско-взрослых сообществ</a:t>
            </a:r>
          </a:p>
        </p:txBody>
      </p:sp>
      <p:pic>
        <p:nvPicPr>
          <p:cNvPr id="4098" name="Picture 2" descr="F:\необходимые документы\Герб Лысьв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0" y="6428244"/>
            <a:ext cx="329050" cy="4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346" y="704850"/>
            <a:ext cx="4700960" cy="47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8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9E7294-669D-4BC5-F2D3-3E6147A2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873"/>
            <a:ext cx="4156905" cy="373937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Патриотическое воспитание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360" y="918989"/>
            <a:ext cx="619456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Montserrat" panose="00000500000000000000"/>
              </a:rPr>
              <a:t>Объединения патриотической направленности</a:t>
            </a:r>
          </a:p>
          <a:p>
            <a:endParaRPr lang="ru-RU" sz="1500" b="1" dirty="0" smtClean="0">
              <a:solidFill>
                <a:srgbClr val="C00000"/>
              </a:solidFill>
              <a:latin typeface="Montserrat" panose="00000500000000000000"/>
            </a:endParaRPr>
          </a:p>
          <a:p>
            <a:pPr marL="285750" indent="-190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C00000"/>
                </a:solidFill>
                <a:latin typeface="Montserrat" panose="00000500000000000000"/>
              </a:rPr>
              <a:t>    2</a:t>
            </a:r>
            <a:r>
              <a:rPr lang="ru-RU" sz="1500" dirty="0" smtClean="0">
                <a:latin typeface="Montserrat" panose="00000500000000000000"/>
              </a:rPr>
              <a:t> </a:t>
            </a:r>
            <a:r>
              <a:rPr lang="ru-RU" sz="1500" dirty="0">
                <a:latin typeface="Montserrat" panose="00000500000000000000"/>
              </a:rPr>
              <a:t>юнармейских </a:t>
            </a:r>
            <a:r>
              <a:rPr lang="ru-RU" sz="1500" dirty="0" smtClean="0">
                <a:latin typeface="Montserrat" panose="00000500000000000000"/>
              </a:rPr>
              <a:t>отряда (54 человека) </a:t>
            </a:r>
          </a:p>
          <a:p>
            <a:pPr marL="285750" indent="-19050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Montserrat" panose="00000500000000000000"/>
              </a:rPr>
              <a:t>МБОУ «СОШ № 6», МБОУ «СОШ № 16 с УИОП»</a:t>
            </a:r>
            <a:endParaRPr lang="ru-RU" sz="1500" dirty="0">
              <a:latin typeface="Montserrat" panose="00000500000000000000"/>
            </a:endParaRPr>
          </a:p>
          <a:p>
            <a:pPr marL="285750" indent="-19050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C00000"/>
                </a:solidFill>
                <a:latin typeface="Montserrat" panose="00000500000000000000"/>
              </a:rPr>
              <a:t>    2</a:t>
            </a:r>
            <a:r>
              <a:rPr lang="ru-RU" sz="1500" dirty="0">
                <a:latin typeface="Montserrat" panose="00000500000000000000"/>
              </a:rPr>
              <a:t> объединения Пост № 1</a:t>
            </a:r>
          </a:p>
          <a:p>
            <a:pPr marL="266700"/>
            <a:endParaRPr lang="ru-RU" sz="1500" b="1" dirty="0" smtClean="0">
              <a:solidFill>
                <a:srgbClr val="C00000"/>
              </a:solidFill>
              <a:latin typeface="Montserrat" panose="00000500000000000000"/>
            </a:endParaRPr>
          </a:p>
          <a:p>
            <a:r>
              <a:rPr lang="ru-RU" sz="1500" b="1" dirty="0">
                <a:latin typeface="Montserrat" panose="00000500000000000000"/>
              </a:rPr>
              <a:t>	</a:t>
            </a:r>
          </a:p>
          <a:p>
            <a:r>
              <a:rPr lang="ru-RU" sz="1500" b="1" dirty="0" smtClean="0">
                <a:latin typeface="Montserrat" panose="00000500000000000000"/>
              </a:rPr>
              <a:t>Военно-спортивное направление </a:t>
            </a:r>
            <a:r>
              <a:rPr lang="ru-RU" sz="1500" b="1" dirty="0">
                <a:latin typeface="Montserrat" panose="00000500000000000000"/>
              </a:rPr>
              <a:t>в </a:t>
            </a:r>
            <a:r>
              <a:rPr lang="ru-RU" sz="1500" b="1" dirty="0" smtClean="0">
                <a:latin typeface="Montserrat" panose="00000500000000000000"/>
              </a:rPr>
              <a:t>школе</a:t>
            </a:r>
            <a:endParaRPr lang="ru-RU" sz="1500" b="1" dirty="0">
              <a:latin typeface="Montserrat" panose="0000050000000000000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Montserrat" panose="00000500000000000000"/>
              </a:rPr>
              <a:t>      </a:t>
            </a:r>
            <a:r>
              <a:rPr lang="ru-RU" sz="1500" b="1" dirty="0" smtClean="0">
                <a:solidFill>
                  <a:srgbClr val="C00000"/>
                </a:solidFill>
                <a:latin typeface="Montserrat" panose="00000500000000000000"/>
              </a:rPr>
              <a:t>  1  </a:t>
            </a:r>
            <a:r>
              <a:rPr lang="ru-RU" sz="1500" dirty="0" smtClean="0">
                <a:latin typeface="Montserrat" panose="00000500000000000000"/>
              </a:rPr>
              <a:t>кадетский  класс (</a:t>
            </a:r>
            <a:r>
              <a:rPr lang="ru-RU" sz="1500" dirty="0">
                <a:latin typeface="Montserrat" panose="00000500000000000000"/>
              </a:rPr>
              <a:t>31 </a:t>
            </a:r>
            <a:r>
              <a:rPr lang="ru-RU" sz="1500" dirty="0" smtClean="0">
                <a:latin typeface="Montserrat" panose="00000500000000000000"/>
              </a:rPr>
              <a:t>обучающийся) МБОУ </a:t>
            </a:r>
            <a:r>
              <a:rPr lang="ru-RU" sz="1500" dirty="0">
                <a:latin typeface="Montserrat" panose="00000500000000000000"/>
              </a:rPr>
              <a:t>«СОШ № </a:t>
            </a:r>
            <a:r>
              <a:rPr lang="ru-RU" sz="1500" dirty="0" smtClean="0">
                <a:latin typeface="Montserrat" panose="00000500000000000000"/>
              </a:rPr>
              <a:t>2»</a:t>
            </a:r>
          </a:p>
          <a:p>
            <a:r>
              <a:rPr lang="ru-RU" sz="1500" dirty="0" smtClean="0">
                <a:latin typeface="Montserrat" panose="00000500000000000000"/>
              </a:rPr>
              <a:t>          Школа казачьей культуры ( Кын)</a:t>
            </a:r>
            <a:endParaRPr lang="ru-RU" sz="1500" dirty="0">
              <a:latin typeface="Montserrat" panose="00000500000000000000"/>
            </a:endParaRPr>
          </a:p>
          <a:p>
            <a:endParaRPr lang="ru-RU" sz="1500" dirty="0">
              <a:latin typeface="Montserrat" panose="00000500000000000000"/>
            </a:endParaRPr>
          </a:p>
          <a:p>
            <a:endParaRPr lang="ru-RU" sz="1500" dirty="0">
              <a:latin typeface="Montserrat" panose="0000050000000000000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Montserrat" panose="00000500000000000000"/>
              </a:rPr>
              <a:t>  </a:t>
            </a:r>
            <a:r>
              <a:rPr lang="ru-RU" sz="1500" b="1" dirty="0" smtClean="0">
                <a:solidFill>
                  <a:srgbClr val="C00000"/>
                </a:solidFill>
                <a:latin typeface="Montserrat" panose="00000500000000000000"/>
              </a:rPr>
              <a:t> </a:t>
            </a:r>
            <a:endParaRPr lang="ru-RU" sz="1500" dirty="0">
              <a:latin typeface="Montserrat" panose="0000050000000000000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48" y="990045"/>
            <a:ext cx="4189266" cy="3141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8" y="3641215"/>
            <a:ext cx="1986392" cy="2648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81" y="4131995"/>
            <a:ext cx="2385846" cy="1887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44" y="4308634"/>
            <a:ext cx="2641472" cy="19811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09" y="4305123"/>
            <a:ext cx="2646153" cy="198461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" y="6433394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9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B2E671-0457-5693-6E25-19611CD6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396"/>
            <a:ext cx="4156905" cy="3739372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=""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5360" y="73188"/>
            <a:ext cx="11521280" cy="715962"/>
          </a:xfrm>
        </p:spPr>
        <p:txBody>
          <a:bodyPr>
            <a:normAutofit/>
          </a:bodyPr>
          <a:lstStyle/>
          <a:p>
            <a:r>
              <a:rPr lang="ru-RU" sz="2200" dirty="0"/>
              <a:t>Развитие школьных музеев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УПРАВЛЕНИЕ ОБРАЗОВАНИЯ АДМИНИСТРАЦИИ ЛЫСЬВЕНСКОГО ГОРОДСКОГО ОКРУГА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360" y="970213"/>
            <a:ext cx="4477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2022 </a:t>
            </a:r>
            <a:r>
              <a:rPr lang="ru-RU" sz="1600" b="1" dirty="0">
                <a:latin typeface="Montserrat" panose="00000500000000000000" pitchFamily="2" charset="-52"/>
              </a:rPr>
              <a:t>г. </a:t>
            </a:r>
            <a:r>
              <a:rPr lang="ru-RU" sz="1600" dirty="0">
                <a:latin typeface="Montserrat" panose="00000500000000000000" pitchFamily="2" charset="-52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8</a:t>
            </a:r>
            <a:r>
              <a:rPr lang="ru-RU" sz="1600" dirty="0" smtClean="0">
                <a:latin typeface="Montserrat" panose="00000500000000000000" pitchFamily="2" charset="-52"/>
              </a:rPr>
              <a:t> музеев </a:t>
            </a:r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dirty="0" smtClean="0">
                <a:latin typeface="Montserrat" panose="00000500000000000000" pitchFamily="2" charset="-52"/>
              </a:rPr>
              <a:t>МБОУ «СОШ № 2 с УИОП», МАОУ «СОШ № 3», МБОУ «СОШ № 6» , </a:t>
            </a:r>
            <a:r>
              <a:rPr lang="ru-RU" sz="1600" dirty="0" err="1" smtClean="0">
                <a:latin typeface="Montserrat" panose="00000500000000000000" pitchFamily="2" charset="-52"/>
              </a:rPr>
              <a:t>Кормовище</a:t>
            </a:r>
            <a:endParaRPr lang="ru-RU" sz="1600" dirty="0" smtClean="0">
              <a:latin typeface="Montserrat" panose="00000500000000000000" pitchFamily="2" charset="-52"/>
            </a:endParaRPr>
          </a:p>
          <a:p>
            <a:r>
              <a:rPr lang="ru-RU" sz="1600" dirty="0" smtClean="0">
                <a:latin typeface="Montserrat" panose="00000500000000000000" pitchFamily="2" charset="-52"/>
              </a:rPr>
              <a:t>Лицей «</a:t>
            </a:r>
            <a:r>
              <a:rPr lang="ru-RU" sz="1600" dirty="0" err="1" smtClean="0">
                <a:latin typeface="Montserrat" panose="00000500000000000000" pitchFamily="2" charset="-52"/>
              </a:rPr>
              <a:t>ВЕКТОРиЯ</a:t>
            </a:r>
            <a:r>
              <a:rPr lang="ru-RU" sz="1600" dirty="0" smtClean="0">
                <a:latin typeface="Montserrat" panose="00000500000000000000" pitchFamily="2" charset="-52"/>
              </a:rPr>
              <a:t>», </a:t>
            </a:r>
            <a:r>
              <a:rPr lang="ru-RU" sz="1600" dirty="0" err="1" smtClean="0">
                <a:latin typeface="Montserrat" panose="00000500000000000000" pitchFamily="2" charset="-52"/>
              </a:rPr>
              <a:t>Аитково</a:t>
            </a:r>
            <a:r>
              <a:rPr lang="ru-RU" sz="1600" dirty="0" smtClean="0">
                <a:latin typeface="Montserrat" panose="00000500000000000000" pitchFamily="2" charset="-52"/>
              </a:rPr>
              <a:t>, </a:t>
            </a:r>
            <a:r>
              <a:rPr lang="ru-RU" sz="1600" dirty="0" err="1" smtClean="0">
                <a:latin typeface="Montserrat" panose="00000500000000000000" pitchFamily="2" charset="-52"/>
              </a:rPr>
              <a:t>Канабеки</a:t>
            </a:r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2 </a:t>
            </a:r>
            <a:r>
              <a:rPr lang="ru-RU" sz="1600" dirty="0" smtClean="0">
                <a:latin typeface="Montserrat" panose="00000500000000000000" pitchFamily="2" charset="-52"/>
              </a:rPr>
              <a:t>краеведческих кружка </a:t>
            </a:r>
          </a:p>
          <a:p>
            <a:r>
              <a:rPr lang="ru-RU" sz="1600" dirty="0" smtClean="0">
                <a:latin typeface="Montserrat" panose="00000500000000000000" pitchFamily="2" charset="-52"/>
              </a:rPr>
              <a:t>МБОУ «СОШ № 6», МБОУ «Школа для детей  с ОВЗ»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067050"/>
            <a:ext cx="3905250" cy="3065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360" y="2248190"/>
            <a:ext cx="560824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200"/>
              </a:lnSpc>
              <a:spcBef>
                <a:spcPts val="1350"/>
              </a:spcBef>
              <a:buNone/>
            </a:pPr>
            <a:endParaRPr lang="ru-RU" altLang="ru-RU" sz="1600" b="1" dirty="0"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  <a:p>
            <a:pPr marL="0" lvl="1">
              <a:lnSpc>
                <a:spcPts val="1200"/>
              </a:lnSpc>
              <a:spcBef>
                <a:spcPts val="1350"/>
              </a:spcBef>
              <a:buNone/>
            </a:pPr>
            <a:endParaRPr lang="ru-RU" altLang="ru-RU" b="1" dirty="0"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4" y="3334548"/>
            <a:ext cx="3813006" cy="2778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3067449"/>
            <a:ext cx="2444749" cy="30649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96000" y="983741"/>
            <a:ext cx="5905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Конкурс музеев образовательных организаций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" y="6430963"/>
            <a:ext cx="328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83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2657</Words>
  <Application>Microsoft Office PowerPoint</Application>
  <PresentationFormat>Произвольный</PresentationFormat>
  <Paragraphs>613</Paragraphs>
  <Slides>42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 yo</dc:creator>
  <cp:lastModifiedBy>zam yo</cp:lastModifiedBy>
  <cp:revision>4</cp:revision>
  <dcterms:modified xsi:type="dcterms:W3CDTF">2022-08-26T03:12:04Z</dcterms:modified>
</cp:coreProperties>
</file>