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A803FE9-974F-45C6-AE76-0E8F795D878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864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450F7B-6152-4078-876F-37727270217B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3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omm.iro.perm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forms/d/e/1FAIpQLSetoM6FDnDrdV1041Q9aTue8pRKsVaNYHjH-nGBUkeO0LYCag/viewfor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981080" y="2700000"/>
            <a:ext cx="9717840" cy="217188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ОСОБЕННОСТИ ОБНОВЛЕННЫХ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ФГОС НОО, ФГОС ООО :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дорожная карта методического сопровождения введения обновленного ФГОС в общеобразовательных организациях Пермского края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476960" y="6021720"/>
            <a:ext cx="6814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зав.кафедрой общего образования  ЦНППМПР ИРО ПК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к.и.н., доцент  Женина Л.В.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2" name="Рисунок 77"/>
          <p:cNvPicPr/>
          <p:nvPr/>
        </p:nvPicPr>
        <p:blipFill>
          <a:blip r:embed="rId2"/>
          <a:stretch/>
        </p:blipFill>
        <p:spPr>
          <a:xfrm>
            <a:off x="1151280" y="328680"/>
            <a:ext cx="2986920" cy="205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Организация и проведение вебинаров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900000" y="1620000"/>
            <a:ext cx="10978200" cy="1078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образовательный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620000" y="3060000"/>
            <a:ext cx="10438200" cy="143820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Цикл вебинаров по внедрению в образовательный процесс ОО Пермского края  рабочих программ по учебным предметам НОО, ООО на основе онлайн конструктора рабочих программ, разработанного  ФГБНУ «ИСРО РАО», электронных конспектов уроков и пр.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75" name="Рисунок 82"/>
          <p:cNvPicPr/>
          <p:nvPr/>
        </p:nvPicPr>
        <p:blipFill>
          <a:blip r:embed="rId2"/>
          <a:stretch/>
        </p:blipFill>
        <p:spPr>
          <a:xfrm>
            <a:off x="954000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5"/>
          <p:cNvSpPr/>
          <p:nvPr/>
        </p:nvSpPr>
        <p:spPr>
          <a:xfrm>
            <a:off x="1080000" y="1662120"/>
            <a:ext cx="10618200" cy="12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Установочные вебинары/семинары по теме: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 «Особенности обновленных ФГОС начального общего и основного общего образования»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для педагогических работников ОО Пермского края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2207880" y="4860000"/>
            <a:ext cx="10030320" cy="179820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Методические вебинары/семинары по использованию КИМ новых типов с учетом результатов проводимых на федеральном и региональном уровнях процедур оценки качества образования, в том числе организация использования учителями предметниками федерального банка заданий по формированию функциональной грамотности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336960" y="180000"/>
            <a:ext cx="203040" cy="435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472C4"/>
                </a:solidFill>
                <a:latin typeface="Comic Sans MS"/>
                <a:ea typeface="DejaVu Sans"/>
              </a:rPr>
              <a:t>Линии дорожной карты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Консультационная деятельность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801800" y="4039200"/>
            <a:ext cx="10256760" cy="22593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DejaVu Sans"/>
              </a:rPr>
              <a:t>Обеспечение консультационной методической поддержки по вопросам введения обновленных ФГОС НОО и ФГОС ООО по запросам муниципальных методических служб и иных организаций, уполномоченных осуществлять методическое сопровождение педагогических работников и управленческих кадров, общеобразовательных организаций Пермского края.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1" name="Рисунок 93"/>
          <p:cNvPicPr/>
          <p:nvPr/>
        </p:nvPicPr>
        <p:blipFill>
          <a:blip r:embed="rId2"/>
          <a:stretch/>
        </p:blipFill>
        <p:spPr>
          <a:xfrm>
            <a:off x="954000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1260000" y="1260000"/>
            <a:ext cx="10256760" cy="251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DejaVu Sans"/>
              </a:rPr>
              <a:t>Организация и проведение индивидуальных и групповых консультаций для педагогов по вопросам обновления содержания, методик и технологий преподавания предметных областей в соответствии с требованиями обновленного ФГОС ООО. Формирование тем консультаций на основе опроса педагогических работников на платформе </a:t>
            </a:r>
            <a:r>
              <a:rPr lang="en-US" sz="2000" b="1" strike="noStrike" spc="-1">
                <a:solidFill>
                  <a:srgbClr val="0D54A0"/>
                </a:solidFill>
                <a:latin typeface="Times New Roman"/>
                <a:ea typeface="DejaVu Sans"/>
              </a:rPr>
              <a:t>Google </a:t>
            </a: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DejaVu Sans"/>
              </a:rPr>
              <a:t>документ.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216000" y="180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rot="16200000" vert="vert270"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Формирование пакета методических материалов реализации ООП НОО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 и ООП ООО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261440" y="1800000"/>
            <a:ext cx="10256760" cy="107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729FCF"/>
                </a:solidFill>
                <a:latin typeface="Times New Roman"/>
                <a:ea typeface="Times New Roman"/>
              </a:rPr>
              <a:t>Сопроводительные методические материалы мероприятий о реализации обновленного ФГОС (презентации вебинаров/семинаров, информационные письма,  электронные ресурсы и пр.)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86" name="Рисунок 88"/>
          <p:cNvPicPr/>
          <p:nvPr/>
        </p:nvPicPr>
        <p:blipFill>
          <a:blip r:embed="rId2"/>
          <a:stretch/>
        </p:blipFill>
        <p:spPr>
          <a:xfrm>
            <a:off x="954000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1440000" y="3420000"/>
            <a:ext cx="10256760" cy="269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Методические рекомендации разработанные на федеральном и региональном уровне по организации урочной и внеурочной деятельности в условиях реализации обновленного ФГОС, по использованию информационных ресурсов в образовательном процессе, по психолого-педагогическому сопровождению психолого-педагогическое сопровождение реализации ФГОС НОО и ООО, по разработка общеобразовательной организацией основныхобразовательных программ, в т.ч. адаптированных образовательных программ в соответствии со ФГОС НОО и ООО с учетом соответствующих примерных  программ общего образования, о технологиях разработки ООП ООО и учебного плана ОО и пр.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216000" y="180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rot="16200000" vert="vert270"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336960" y="180000"/>
            <a:ext cx="201960" cy="435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4472C4"/>
                </a:solidFill>
                <a:latin typeface="Comic Sans MS"/>
                <a:ea typeface="DejaVu Sans"/>
              </a:rPr>
              <a:t>Линии дорожной карты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Обмен лучшими практиками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реализации обновленного ФГОС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rot="16200000"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443240" y="1620000"/>
            <a:ext cx="9896760" cy="125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 Ор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ганизация круглых столов и площадок , в том числе в рамках августовских мероприятий, по обсуждению вопросов введения обновленного ФГОС НОО, ООО на институциональном и муниципальном уровнях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93" name="Рисунок 98"/>
          <p:cNvPicPr/>
          <p:nvPr/>
        </p:nvPicPr>
        <p:blipFill>
          <a:blip r:embed="rId2"/>
          <a:stretch/>
        </p:blipFill>
        <p:spPr>
          <a:xfrm>
            <a:off x="954000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1800000" y="3061440"/>
            <a:ext cx="10256760" cy="197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Организация и проведение стратегической сессии по теме «Первые результаты и проблемы введения в образовательный процесс общеобразовательных организаций  Пермского края обновленных ФГОС начального общего и основного общего образования»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336960" y="180000"/>
            <a:ext cx="201960" cy="435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4472C4"/>
                </a:solidFill>
                <a:latin typeface="Comic Sans MS"/>
                <a:ea typeface="DejaVu Sans"/>
              </a:rPr>
              <a:t>Линии дорожной карты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2163240" y="5400000"/>
            <a:ext cx="9896760" cy="125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 Оформление индивидуального маршрута педагога (участие в вебинарах с презентацией педагогического опыта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, участие в круглых столах по обсуждению вопросов введения обновленного ФГОС НОО, ООО на институциональном и муниципальном уровнях)- сертификат трансляции опыта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Разработка новых программ повышения квалификации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и проведение курсов повышения квалификации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rot="16200000"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1441800" y="3600000"/>
            <a:ext cx="10256760" cy="255960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0" name="Рисунок 103"/>
          <p:cNvPicPr/>
          <p:nvPr/>
        </p:nvPicPr>
        <p:blipFill>
          <a:blip r:embed="rId2"/>
          <a:stretch/>
        </p:blipFill>
        <p:spPr>
          <a:xfrm>
            <a:off x="954000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201" name="CustomShape 4"/>
          <p:cNvSpPr/>
          <p:nvPr/>
        </p:nvSpPr>
        <p:spPr>
          <a:xfrm>
            <a:off x="1260000" y="1800000"/>
            <a:ext cx="10078560" cy="143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Разработка дополнительных профессиональных программ повышения квалификации руководящих и педагогических работников с учетом обновленного ФГОС НОО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1750320" y="3722760"/>
            <a:ext cx="8998560" cy="93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Разработка дополнительных профессиональных программ повышения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квалификации руководящих и педагогических работников с учетом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обновленного ФГОС  ООО («Проектирование образовательного процесса при введении и реализации обновленного ФГОС основного общего образования» по отдельным предметам ( август- сентябрь)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29FCF"/>
                </a:solidFill>
                <a:latin typeface="Times New Roman"/>
                <a:ea typeface="Microsoft YaHei"/>
              </a:rPr>
              <a:t>Реализация ДПП из Федерального реестра программ « Реализация требований обновленного ФГОС НОО, ФГОС ООО в работе учителя» ( апрель- июнь)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336960" y="180000"/>
            <a:ext cx="201960" cy="435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4472C4"/>
                </a:solidFill>
                <a:latin typeface="Comic Sans MS"/>
                <a:ea typeface="DejaVu Sans"/>
              </a:rPr>
              <a:t>Линии дорожной карты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Информирование педагогческой общественности о внедрении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обновленных ФГОС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rot="16200000"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6" name="Рисунок 108"/>
          <p:cNvPicPr/>
          <p:nvPr/>
        </p:nvPicPr>
        <p:blipFill>
          <a:blip r:embed="rId2"/>
          <a:stretch/>
        </p:blipFill>
        <p:spPr>
          <a:xfrm>
            <a:off x="954000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441800" y="2700000"/>
            <a:ext cx="10256760" cy="251856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729FCF"/>
                </a:solidFill>
                <a:latin typeface="Times New Roman"/>
                <a:ea typeface="Times New Roman"/>
              </a:rPr>
              <a:t>Информирование о вопросах обновления содержания, методик и технологий преподавания учебных предметов в соответствии с требованиями обновленного ФГОС НОО и ФГОС ООО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>
                <a:solidFill>
                  <a:srgbClr val="729FCF"/>
                </a:solidFill>
                <a:latin typeface="Times New Roman"/>
                <a:ea typeface="Times New Roman"/>
              </a:rPr>
              <a:t>посредством использования ресурсов сайта «Сетевое сообщество педагогов Пермского края» ( вкладка общее образование)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729FCF"/>
                </a:solidFill>
                <a:latin typeface="Times New Roman"/>
                <a:ea typeface="Times New Roman"/>
              </a:rPr>
              <a:t> (</a:t>
            </a:r>
            <a:r>
              <a:rPr lang="ru-RU" sz="2400" b="1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3"/>
              </a:rPr>
              <a:t>http://educomm.iro.perm.ru/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336960" y="180000"/>
            <a:ext cx="201960" cy="435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4472C4"/>
                </a:solidFill>
                <a:latin typeface="Comic Sans MS"/>
                <a:ea typeface="DejaVu Sans"/>
              </a:rPr>
              <a:t>Линии дорожной карты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981080" y="2700000"/>
            <a:ext cx="8997120" cy="217188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ПЛАН МЕРОПРИЯТИЙ В СООТВЕТСТВИИ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с дорожной картой методического сопровождения введения в общеобразовательных организациях Пермского края обновленного ФГОС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7744680" y="6021720"/>
            <a:ext cx="2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1" name="Рисунок 77"/>
          <p:cNvPicPr/>
          <p:nvPr/>
        </p:nvPicPr>
        <p:blipFill>
          <a:blip r:embed="rId2"/>
          <a:stretch/>
        </p:blipFill>
        <p:spPr>
          <a:xfrm>
            <a:off x="1151280" y="328680"/>
            <a:ext cx="2986920" cy="205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4" name="Рисунок 213"/>
          <p:cNvPicPr/>
          <p:nvPr/>
        </p:nvPicPr>
        <p:blipFill>
          <a:blip r:embed="rId2"/>
          <a:srcRect l="20388" t="23405" r="22030" b="27199"/>
          <a:stretch/>
        </p:blipFill>
        <p:spPr>
          <a:xfrm>
            <a:off x="13680" y="221040"/>
            <a:ext cx="12226320" cy="589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Рисунок 4"/>
          <p:cNvPicPr/>
          <p:nvPr/>
        </p:nvPicPr>
        <p:blipFill>
          <a:blip r:embed="rId2"/>
          <a:srcRect l="10929" t="18621" r="12264" b="27262"/>
          <a:stretch/>
        </p:blipFill>
        <p:spPr>
          <a:xfrm>
            <a:off x="0" y="2055240"/>
            <a:ext cx="12113280" cy="480132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5"/>
          <p:cNvPicPr/>
          <p:nvPr/>
        </p:nvPicPr>
        <p:blipFill>
          <a:blip r:embed="rId3"/>
          <a:srcRect l="10010" t="17358" r="11829" b="58093"/>
          <a:stretch/>
        </p:blipFill>
        <p:spPr>
          <a:xfrm>
            <a:off x="-80280" y="0"/>
            <a:ext cx="11889360" cy="210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Рисунок 6"/>
          <p:cNvPicPr/>
          <p:nvPr/>
        </p:nvPicPr>
        <p:blipFill>
          <a:blip r:embed="rId3"/>
          <a:srcRect l="10010" t="17358" r="11829" b="71073"/>
          <a:stretch/>
        </p:blipFill>
        <p:spPr>
          <a:xfrm>
            <a:off x="150480" y="79920"/>
            <a:ext cx="11889360" cy="99288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4"/>
          <p:cNvPicPr/>
          <p:nvPr/>
        </p:nvPicPr>
        <p:blipFill>
          <a:blip r:embed="rId4"/>
          <a:srcRect l="11002" t="17746" r="11681"/>
          <a:stretch/>
        </p:blipFill>
        <p:spPr>
          <a:xfrm>
            <a:off x="464760" y="1038240"/>
            <a:ext cx="10657440" cy="637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Обновленный ФГОС 2021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125" name="Рисунок 82"/>
          <p:cNvPicPr/>
          <p:nvPr/>
        </p:nvPicPr>
        <p:blipFill>
          <a:blip r:embed="rId2"/>
          <a:stretch/>
        </p:blipFill>
        <p:spPr>
          <a:xfrm>
            <a:off x="10230840" y="180000"/>
            <a:ext cx="1828080" cy="125640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1080000" y="1662120"/>
            <a:ext cx="10618200" cy="12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2340000" y="3600000"/>
            <a:ext cx="8771040" cy="323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180000" y="1047960"/>
            <a:ext cx="358920" cy="435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472C4"/>
                </a:solidFill>
                <a:latin typeface="Comic Sans MS"/>
                <a:ea typeface="DejaVu Sans"/>
              </a:rPr>
              <a:t>Нормативный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472C4"/>
                </a:solidFill>
                <a:latin typeface="Comic Sans MS"/>
                <a:ea typeface="DejaVu Sans"/>
              </a:rPr>
              <a:t>документ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9" name="Рисунок 128"/>
          <p:cNvPicPr/>
          <p:nvPr/>
        </p:nvPicPr>
        <p:blipFill>
          <a:blip r:embed="rId3"/>
          <a:srcRect l="33687" t="12906" r="24994" b="10978"/>
          <a:stretch/>
        </p:blipFill>
        <p:spPr>
          <a:xfrm>
            <a:off x="900000" y="1260360"/>
            <a:ext cx="5038560" cy="521856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129"/>
          <p:cNvPicPr/>
          <p:nvPr/>
        </p:nvPicPr>
        <p:blipFill>
          <a:blip r:embed="rId4"/>
          <a:srcRect l="21870" t="41785" r="44193" b="21484"/>
          <a:stretch/>
        </p:blipFill>
        <p:spPr>
          <a:xfrm>
            <a:off x="5940360" y="3700440"/>
            <a:ext cx="4858560" cy="295776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30"/>
          <p:cNvPicPr/>
          <p:nvPr/>
        </p:nvPicPr>
        <p:blipFill>
          <a:blip r:embed="rId4"/>
          <a:srcRect l="58793" t="43101" r="14654" b="26212"/>
          <a:stretch/>
        </p:blipFill>
        <p:spPr>
          <a:xfrm>
            <a:off x="6660000" y="1130760"/>
            <a:ext cx="3598920" cy="233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981080" y="2700000"/>
            <a:ext cx="8997120" cy="217188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ССЫЛКА для ответов участников опроса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https://docs.google.com/forms/d/e/1FAIpQLSetoM6FDnDrdV1041Q9aTue8pRKsVaNYHjH-nGBUkeO0LYCag/viewform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7744680" y="6021720"/>
            <a:ext cx="2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5" name="Рисунок 77"/>
          <p:cNvPicPr/>
          <p:nvPr/>
        </p:nvPicPr>
        <p:blipFill>
          <a:blip r:embed="rId3"/>
          <a:stretch/>
        </p:blipFill>
        <p:spPr>
          <a:xfrm>
            <a:off x="1151280" y="328680"/>
            <a:ext cx="2986920" cy="205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942840" y="263520"/>
            <a:ext cx="100162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СПАСИБО ЗА ВНИМАНИЕ!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27" name="Рисунок 111"/>
          <p:cNvPicPr/>
          <p:nvPr/>
        </p:nvPicPr>
        <p:blipFill>
          <a:blip r:embed="rId2"/>
          <a:stretch/>
        </p:blipFill>
        <p:spPr>
          <a:xfrm>
            <a:off x="3274920" y="2520360"/>
            <a:ext cx="3922200" cy="2696760"/>
          </a:xfrm>
          <a:prstGeom prst="rect">
            <a:avLst/>
          </a:prstGeom>
          <a:ln w="0"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7542720" y="5760000"/>
            <a:ext cx="3047400" cy="5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 уважением, Женина Л.В.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larisaJ@yandex.ru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942840" y="263520"/>
            <a:ext cx="107560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Основные принципы  обновленных ФГОС НОО, ФГОС ООО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900000" y="1620000"/>
            <a:ext cx="10978200" cy="143892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образовательный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1620000" y="3420000"/>
            <a:ext cx="10438200" cy="323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В обновленных ФГОС НОО и ООО сохраняется: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-структура основной образовательной программы и механизмы обеспечения  вариативности (наличие двух частей образовательной программы: обязательной части и части, формируемой участниками образовательных отношений),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-возможность разработки и реализации дифференцированных программ,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-возможность разработки и реализации индивидуальных учебных планов.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-структура требований к результатам реализации ООП (группы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требований к предметным, метапредметным и личностным результатам);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-использование проектной деятельности для достижения комплексных образовательных результатов.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1080000" y="1662120"/>
            <a:ext cx="10618200" cy="12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Обновленные ФГОС НОО и ООО не меняют методологических подходов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к разработке и реализации основных образовательных программ . Основой организации образовательной деятельности в соответствии  с обновленными ФГОС остается системно-деятельностный подход.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180000" y="360000"/>
            <a:ext cx="358920" cy="58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472C4"/>
                </a:solidFill>
                <a:latin typeface="Comic Sans MS"/>
                <a:ea typeface="DejaVu Sans"/>
              </a:rPr>
              <a:t>Сохранены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942840" y="263520"/>
            <a:ext cx="10756080" cy="86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DE5A00"/>
                </a:solidFill>
                <a:latin typeface="Comic Sans MS"/>
                <a:ea typeface="DejaVu Sans"/>
              </a:rPr>
              <a:t>Основные принципы  обновленных ФГОС НОО, ФГОС ООО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33200" y="162000"/>
            <a:ext cx="634320" cy="65300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900720" y="1440000"/>
            <a:ext cx="10978200" cy="161892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образовательный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1620000" y="3420000"/>
            <a:ext cx="10438200" cy="323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В обновленных ФГОС НОО и ООО изменены: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 общий объем аудиторной работы обучающихся, включая обучающихся с ОВЗ;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 количество учебных предметов, изучающихся на углубленном уровне;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 введено понятие «учебный модуль»;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-детализирован воспитательный компонент в деятельности учителя и школы, определены связи воспитательного и собственно учебного процесса.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-процедуры обновления материально-_x005F_x0002_технической базы образовательных организаций - разъяснение понятия «современная информационно-образовательная среда»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Все эти изменения требуют пересмотра учебного плана образовательной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организации, рабочих программ по учебным предметам, программ внеурочной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Times New Roman"/>
              </a:rPr>
              <a:t>деятельности, обновление рабочих программ воспитания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1080000" y="1482840"/>
            <a:ext cx="10618200" cy="12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Детализированы  требования к результатам и условиям реализации основных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D54A0"/>
                </a:solidFill>
                <a:latin typeface="Times New Roman"/>
                <a:ea typeface="Microsoft YaHei"/>
              </a:rPr>
              <a:t>образовательных программ. Формулировки детализированных требований к личностным, метапредметным и предметным образовательным результатам конкретизированы по годам обучения и направлениям формирования функциональной грамотности обучающихся.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180000" y="360000"/>
            <a:ext cx="358920" cy="563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472C4"/>
                </a:solidFill>
                <a:latin typeface="Comic Sans MS"/>
                <a:ea typeface="DejaVu Sans"/>
              </a:rPr>
              <a:t>Изменены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60000" y="180000"/>
            <a:ext cx="9537120" cy="125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Учебно-методические документы по обеспечению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реализации обновленных ФГОС НОО и ООО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7744320" y="6021720"/>
            <a:ext cx="2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6" name="Рисунок 77_2"/>
          <p:cNvPicPr/>
          <p:nvPr/>
        </p:nvPicPr>
        <p:blipFill>
          <a:blip r:embed="rId2"/>
          <a:stretch/>
        </p:blipFill>
        <p:spPr>
          <a:xfrm>
            <a:off x="10260720" y="360000"/>
            <a:ext cx="1798200" cy="123624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3"/>
          <a:srcRect l="41063" t="14320" r="14652" b="35815"/>
          <a:stretch/>
        </p:blipFill>
        <p:spPr>
          <a:xfrm>
            <a:off x="180360" y="2160000"/>
            <a:ext cx="5398920" cy="341928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5760000" y="1620000"/>
            <a:ext cx="6299640" cy="52196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Примерные рабочие программы по предметам обязательной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части учебного плана доступны на портале Единого содержания общего образования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https://edsoo.ru/Primernie_rabochie_progra.htm, Примерные основные общеобразовательные программы на портале реестра ООП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https://fgosreestr.ru.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49" name="Line 4"/>
          <p:cNvSpPr/>
          <p:nvPr/>
        </p:nvSpPr>
        <p:spPr>
          <a:xfrm>
            <a:off x="1850040" y="3533760"/>
            <a:ext cx="3780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5"/>
          <p:cNvSpPr/>
          <p:nvPr/>
        </p:nvSpPr>
        <p:spPr>
          <a:xfrm>
            <a:off x="1440000" y="3780000"/>
            <a:ext cx="4140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60000" y="180000"/>
            <a:ext cx="9537120" cy="125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Учебно-методические документы по обеспечению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реализации обновленных ФГОС НОО и ООО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7744320" y="6021720"/>
            <a:ext cx="2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3" name="Рисунок 77_3"/>
          <p:cNvPicPr/>
          <p:nvPr/>
        </p:nvPicPr>
        <p:blipFill>
          <a:blip r:embed="rId2"/>
          <a:stretch/>
        </p:blipFill>
        <p:spPr>
          <a:xfrm>
            <a:off x="10260720" y="360000"/>
            <a:ext cx="1798200" cy="123624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3"/>
          <a:srcRect l="41063" t="14320" r="14652" b="35815"/>
          <a:stretch/>
        </p:blipFill>
        <p:spPr>
          <a:xfrm>
            <a:off x="180360" y="2160000"/>
            <a:ext cx="5398920" cy="341928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5760000" y="1620000"/>
            <a:ext cx="6299640" cy="52196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Примерные рабочие программы по предметам обязательной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части учебного плана доступны на портале Единого содержания общего образования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https://edsoo.ru/Primernie_rabochie_progra.htm, Примерные основные общеобразовательные программы на портале реестра ООП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https://fgosreestr.ru.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56" name="Line 4"/>
          <p:cNvSpPr/>
          <p:nvPr/>
        </p:nvSpPr>
        <p:spPr>
          <a:xfrm>
            <a:off x="1850040" y="3533760"/>
            <a:ext cx="3780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5"/>
          <p:cNvSpPr/>
          <p:nvPr/>
        </p:nvSpPr>
        <p:spPr>
          <a:xfrm>
            <a:off x="1440000" y="3780000"/>
            <a:ext cx="4140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60000" y="180000"/>
            <a:ext cx="9537120" cy="125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ПОСЛЕДОВАТЕЛЬНОСТЬ ДЕЙСТВИЙ ПО ВВЕДЕНИЮ ОБНОВЛЕННОГО ФГОС НОО,ФГОС ООО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7744320" y="6021720"/>
            <a:ext cx="2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0" name="Рисунок 77_0"/>
          <p:cNvPicPr/>
          <p:nvPr/>
        </p:nvPicPr>
        <p:blipFill>
          <a:blip r:embed="rId2"/>
          <a:stretch/>
        </p:blipFill>
        <p:spPr>
          <a:xfrm>
            <a:off x="10260720" y="360000"/>
            <a:ext cx="1798200" cy="123624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160"/>
          <p:cNvPicPr/>
          <p:nvPr/>
        </p:nvPicPr>
        <p:blipFill>
          <a:blip r:embed="rId3"/>
          <a:srcRect l="41545" t="41795" r="13919" b="30681"/>
          <a:stretch/>
        </p:blipFill>
        <p:spPr>
          <a:xfrm>
            <a:off x="540000" y="2003760"/>
            <a:ext cx="10798560" cy="375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60000" y="180000"/>
            <a:ext cx="9537120" cy="125892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Критерии готовности ОО к введению обновленных ФГОС НОО и ФГОС ООО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7744320" y="6021720"/>
            <a:ext cx="27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4" name="Рисунок 77_4"/>
          <p:cNvPicPr/>
          <p:nvPr/>
        </p:nvPicPr>
        <p:blipFill>
          <a:blip r:embed="rId2"/>
          <a:stretch/>
        </p:blipFill>
        <p:spPr>
          <a:xfrm>
            <a:off x="10260720" y="360000"/>
            <a:ext cx="1798200" cy="1236240"/>
          </a:xfrm>
          <a:prstGeom prst="rect">
            <a:avLst/>
          </a:prstGeom>
          <a:ln w="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0" y="1440000"/>
            <a:ext cx="6299640" cy="52196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Разработаны и утверждены на уровне образовательной организации документы по введению обновленных ФГОС: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 план _x005F_x0002_график мероприятий по введению 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 основные образовательные программы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начального общего и основного общего образования;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-рабочие программы по учебным предметам,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-программы внеурочной деятельности;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-нормативная база (локальные акты) образовательной организации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-штатное расписание и должностные инструкции  работников образовательной организации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5940000" y="1440000"/>
            <a:ext cx="6299640" cy="52196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-обеспечена доступность использования информационно-методических ресурсов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для участников образовательных отношений;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 обновлен/укомплектован библиотечно-информационный центр образовательной организаций учебной и учебно-методической литературой;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 определена модель реализации сетевых форм взаимодействия общеобразовательной организации с организациями дополнительного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образования, учреждениями культуры и спорта в реализации ООП;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-разработан план работы внутришкольных МО с ориентацией на рассмотрение и методическую помощь по вопросам обновленных ФГОС,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-осуществлено повышение квалификации управленческой и педагогической команд по вопросам введения обновленных ФГОС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0" y="1440000"/>
            <a:ext cx="6299640" cy="521964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Разработаны и утверждены на уровне образовательной организации документы по введению обновленных ФГОС: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 план график мероприятий по введению 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 основные образовательные программы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начального общего и основного общего образования;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-рабочие программы по учебным предметам,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-программы внеурочной деятельности;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-нормативная база (локальные акты) образовательной организации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-штатное расписание и должностные инструкции  работников образовательной организации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-определен список учебников, учебных пособий, информационно-цифровых ресурсов, используемых в образовательном процессе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981080" y="2700000"/>
            <a:ext cx="8997120" cy="2171880"/>
          </a:xfrm>
          <a:prstGeom prst="roundRect">
            <a:avLst>
              <a:gd name="adj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ДОРОЖНАЯ КАРТА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F4E79"/>
                </a:solidFill>
                <a:latin typeface="Comic Sans MS"/>
                <a:ea typeface="DejaVu Sans"/>
              </a:rPr>
              <a:t>методического сопровождения введения в общеобразовательных организациях Пермского края обновленного ФГОС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476960" y="6021720"/>
            <a:ext cx="6814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 зав.кафедрой общего образования  ЦНППМПР ИРО ПК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F4F"/>
                </a:solidFill>
                <a:latin typeface="Comic Sans MS"/>
                <a:ea typeface="DejaVu Sans"/>
              </a:rPr>
              <a:t>к.и.н., доцент  Женина Л.В.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70" name="Рисунок 77_1"/>
          <p:cNvPicPr/>
          <p:nvPr/>
        </p:nvPicPr>
        <p:blipFill>
          <a:blip r:embed="rId2"/>
          <a:stretch/>
        </p:blipFill>
        <p:spPr>
          <a:xfrm>
            <a:off x="1151280" y="328680"/>
            <a:ext cx="2986920" cy="205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1252</Words>
  <Application>Microsoft Office PowerPoint</Application>
  <PresentationFormat>Широкоэкранный</PresentationFormat>
  <Paragraphs>191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arial</vt:lpstr>
      <vt:lpstr>Calibri</vt:lpstr>
      <vt:lpstr>Comic Sans MS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Командообразование Установка на групповую работу Общее время выполнения 45 минут Установка от модератора (5 минут) Цели (5 минут) Люди и роли (5 минут) Назначение (10 минут) Ценности (5 минут) Правила и практики (10 минут) Завершение (5 минут)</dc:title>
  <dc:subject/>
  <dc:creator>test</dc:creator>
  <dc:description/>
  <cp:lastModifiedBy>Пользователь Windows</cp:lastModifiedBy>
  <cp:revision>29</cp:revision>
  <dcterms:created xsi:type="dcterms:W3CDTF">2021-08-22T16:07:15Z</dcterms:created>
  <dcterms:modified xsi:type="dcterms:W3CDTF">2022-04-27T10:26:57Z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