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303" r:id="rId4"/>
    <p:sldId id="286" r:id="rId5"/>
    <p:sldId id="287" r:id="rId6"/>
    <p:sldId id="266" r:id="rId7"/>
    <p:sldId id="264" r:id="rId8"/>
    <p:sldId id="261" r:id="rId9"/>
    <p:sldId id="259" r:id="rId10"/>
    <p:sldId id="285" r:id="rId11"/>
    <p:sldId id="305" r:id="rId12"/>
    <p:sldId id="304" r:id="rId13"/>
    <p:sldId id="306" r:id="rId14"/>
    <p:sldId id="307" r:id="rId15"/>
    <p:sldId id="262" r:id="rId16"/>
    <p:sldId id="263" r:id="rId17"/>
    <p:sldId id="272" r:id="rId18"/>
    <p:sldId id="280" r:id="rId19"/>
    <p:sldId id="274" r:id="rId20"/>
    <p:sldId id="308" r:id="rId2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496"/>
    <a:srgbClr val="05010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AD4D5-951B-4E4D-B295-4647CEEA74FA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8C7C7-1092-4595-94CE-901AC25A1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8C7C7-1092-4595-94CE-901AC25A1DA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20d98fe0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1020d98fe09_0_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1c79124cf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1c79124cf_0_41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B318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13"/>
          <p:cNvSpPr/>
          <p:nvPr/>
        </p:nvSpPr>
        <p:spPr>
          <a:xfrm>
            <a:off x="2780767" y="0"/>
            <a:ext cx="9411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1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 dirty="0"/>
          </a:p>
        </p:txBody>
      </p:sp>
      <p:sp>
        <p:nvSpPr>
          <p:cNvPr id="85" name="Google Shape;85;p13"/>
          <p:cNvSpPr/>
          <p:nvPr/>
        </p:nvSpPr>
        <p:spPr>
          <a:xfrm>
            <a:off x="199" y="-36"/>
            <a:ext cx="695200" cy="13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3"/>
          <p:cNvSpPr/>
          <p:nvPr/>
        </p:nvSpPr>
        <p:spPr>
          <a:xfrm>
            <a:off x="695085" y="-36"/>
            <a:ext cx="695200" cy="137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3"/>
          <p:cNvSpPr/>
          <p:nvPr/>
        </p:nvSpPr>
        <p:spPr>
          <a:xfrm>
            <a:off x="256104" y="301552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3"/>
          <p:cNvSpPr/>
          <p:nvPr/>
        </p:nvSpPr>
        <p:spPr>
          <a:xfrm rot="10800000">
            <a:off x="255853" y="301315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1390403" y="-36"/>
            <a:ext cx="695200" cy="13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3"/>
          <p:cNvSpPr/>
          <p:nvPr/>
        </p:nvSpPr>
        <p:spPr>
          <a:xfrm>
            <a:off x="2085491" y="-36"/>
            <a:ext cx="695200" cy="137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13"/>
          <p:cNvSpPr/>
          <p:nvPr/>
        </p:nvSpPr>
        <p:spPr>
          <a:xfrm>
            <a:off x="1646509" y="301552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3"/>
          <p:cNvSpPr/>
          <p:nvPr/>
        </p:nvSpPr>
        <p:spPr>
          <a:xfrm rot="10800000">
            <a:off x="1646259" y="301315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13"/>
          <p:cNvSpPr/>
          <p:nvPr/>
        </p:nvSpPr>
        <p:spPr>
          <a:xfrm>
            <a:off x="199" y="1371564"/>
            <a:ext cx="695200" cy="1371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3"/>
          <p:cNvSpPr/>
          <p:nvPr/>
        </p:nvSpPr>
        <p:spPr>
          <a:xfrm>
            <a:off x="695169" y="1371564"/>
            <a:ext cx="695200" cy="1371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3"/>
          <p:cNvSpPr/>
          <p:nvPr/>
        </p:nvSpPr>
        <p:spPr>
          <a:xfrm>
            <a:off x="256104" y="1673152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13"/>
          <p:cNvSpPr/>
          <p:nvPr/>
        </p:nvSpPr>
        <p:spPr>
          <a:xfrm rot="10800000">
            <a:off x="255853" y="1672915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3"/>
          <p:cNvSpPr/>
          <p:nvPr/>
        </p:nvSpPr>
        <p:spPr>
          <a:xfrm>
            <a:off x="1390403" y="1371564"/>
            <a:ext cx="695200" cy="1371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13"/>
          <p:cNvSpPr/>
          <p:nvPr/>
        </p:nvSpPr>
        <p:spPr>
          <a:xfrm>
            <a:off x="1646509" y="1673152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3"/>
          <p:cNvSpPr/>
          <p:nvPr/>
        </p:nvSpPr>
        <p:spPr>
          <a:xfrm rot="10800000">
            <a:off x="1646259" y="1672915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13"/>
          <p:cNvSpPr/>
          <p:nvPr/>
        </p:nvSpPr>
        <p:spPr>
          <a:xfrm>
            <a:off x="199" y="2743164"/>
            <a:ext cx="695200" cy="13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13"/>
          <p:cNvSpPr/>
          <p:nvPr/>
        </p:nvSpPr>
        <p:spPr>
          <a:xfrm>
            <a:off x="695085" y="2743164"/>
            <a:ext cx="695200" cy="137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13"/>
          <p:cNvSpPr/>
          <p:nvPr/>
        </p:nvSpPr>
        <p:spPr>
          <a:xfrm>
            <a:off x="256104" y="3044752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13"/>
          <p:cNvSpPr/>
          <p:nvPr/>
        </p:nvSpPr>
        <p:spPr>
          <a:xfrm rot="10800000">
            <a:off x="255853" y="3044515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13"/>
          <p:cNvSpPr/>
          <p:nvPr/>
        </p:nvSpPr>
        <p:spPr>
          <a:xfrm>
            <a:off x="1390403" y="2743164"/>
            <a:ext cx="695200" cy="13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13"/>
          <p:cNvSpPr/>
          <p:nvPr/>
        </p:nvSpPr>
        <p:spPr>
          <a:xfrm>
            <a:off x="2085491" y="2743164"/>
            <a:ext cx="695200" cy="137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13"/>
          <p:cNvSpPr/>
          <p:nvPr/>
        </p:nvSpPr>
        <p:spPr>
          <a:xfrm>
            <a:off x="1646509" y="3044752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13"/>
          <p:cNvSpPr/>
          <p:nvPr/>
        </p:nvSpPr>
        <p:spPr>
          <a:xfrm rot="10800000">
            <a:off x="1646259" y="3044515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13"/>
          <p:cNvSpPr/>
          <p:nvPr/>
        </p:nvSpPr>
        <p:spPr>
          <a:xfrm>
            <a:off x="199" y="4114764"/>
            <a:ext cx="695200" cy="1371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13"/>
          <p:cNvSpPr/>
          <p:nvPr/>
        </p:nvSpPr>
        <p:spPr>
          <a:xfrm>
            <a:off x="695085" y="4114764"/>
            <a:ext cx="695200" cy="1371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13"/>
          <p:cNvSpPr/>
          <p:nvPr/>
        </p:nvSpPr>
        <p:spPr>
          <a:xfrm>
            <a:off x="256104" y="4416352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13"/>
          <p:cNvSpPr/>
          <p:nvPr/>
        </p:nvSpPr>
        <p:spPr>
          <a:xfrm rot="10800000">
            <a:off x="255853" y="4416115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13"/>
          <p:cNvSpPr/>
          <p:nvPr/>
        </p:nvSpPr>
        <p:spPr>
          <a:xfrm>
            <a:off x="1390403" y="4114764"/>
            <a:ext cx="695200" cy="1371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13"/>
          <p:cNvSpPr/>
          <p:nvPr/>
        </p:nvSpPr>
        <p:spPr>
          <a:xfrm>
            <a:off x="2085491" y="4114764"/>
            <a:ext cx="695200" cy="1371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3"/>
          <p:cNvSpPr/>
          <p:nvPr/>
        </p:nvSpPr>
        <p:spPr>
          <a:xfrm>
            <a:off x="1646509" y="4416352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13"/>
          <p:cNvSpPr/>
          <p:nvPr/>
        </p:nvSpPr>
        <p:spPr>
          <a:xfrm rot="10800000">
            <a:off x="1646259" y="4416115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13"/>
          <p:cNvSpPr/>
          <p:nvPr/>
        </p:nvSpPr>
        <p:spPr>
          <a:xfrm>
            <a:off x="199" y="5486364"/>
            <a:ext cx="695200" cy="13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13"/>
          <p:cNvSpPr/>
          <p:nvPr/>
        </p:nvSpPr>
        <p:spPr>
          <a:xfrm>
            <a:off x="695085" y="5486364"/>
            <a:ext cx="695200" cy="137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13"/>
          <p:cNvSpPr/>
          <p:nvPr/>
        </p:nvSpPr>
        <p:spPr>
          <a:xfrm>
            <a:off x="256104" y="5787952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13"/>
          <p:cNvSpPr/>
          <p:nvPr/>
        </p:nvSpPr>
        <p:spPr>
          <a:xfrm rot="10800000">
            <a:off x="255853" y="5787715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13"/>
          <p:cNvSpPr/>
          <p:nvPr/>
        </p:nvSpPr>
        <p:spPr>
          <a:xfrm>
            <a:off x="1390403" y="5486364"/>
            <a:ext cx="695200" cy="13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3"/>
          <p:cNvSpPr/>
          <p:nvPr/>
        </p:nvSpPr>
        <p:spPr>
          <a:xfrm>
            <a:off x="2085491" y="5486364"/>
            <a:ext cx="695200" cy="137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13"/>
          <p:cNvSpPr/>
          <p:nvPr/>
        </p:nvSpPr>
        <p:spPr>
          <a:xfrm>
            <a:off x="1646509" y="5787952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13"/>
          <p:cNvSpPr/>
          <p:nvPr/>
        </p:nvSpPr>
        <p:spPr>
          <a:xfrm rot="10800000">
            <a:off x="1646259" y="5787715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896929"/>
            <a:ext cx="12191998" cy="196056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71366" y="597411"/>
            <a:ext cx="95671" cy="14351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1380216" y="294563"/>
            <a:ext cx="450215" cy="419100"/>
          </a:xfrm>
          <a:custGeom>
            <a:avLst/>
            <a:gdLst/>
            <a:ahLst/>
            <a:cxnLst/>
            <a:rect l="l" t="t" r="r" b="b"/>
            <a:pathLst>
              <a:path w="450215" h="419100">
                <a:moveTo>
                  <a:pt x="449630" y="251548"/>
                </a:moveTo>
                <a:lnTo>
                  <a:pt x="447090" y="202526"/>
                </a:lnTo>
                <a:lnTo>
                  <a:pt x="437794" y="164376"/>
                </a:lnTo>
                <a:lnTo>
                  <a:pt x="415391" y="112115"/>
                </a:lnTo>
                <a:lnTo>
                  <a:pt x="385152" y="71907"/>
                </a:lnTo>
                <a:lnTo>
                  <a:pt x="382409" y="69164"/>
                </a:lnTo>
                <a:lnTo>
                  <a:pt x="387057" y="59563"/>
                </a:lnTo>
                <a:lnTo>
                  <a:pt x="401574" y="23406"/>
                </a:lnTo>
                <a:lnTo>
                  <a:pt x="407250" y="0"/>
                </a:lnTo>
                <a:lnTo>
                  <a:pt x="371894" y="18288"/>
                </a:lnTo>
                <a:lnTo>
                  <a:pt x="365721" y="22339"/>
                </a:lnTo>
                <a:lnTo>
                  <a:pt x="359067" y="26962"/>
                </a:lnTo>
                <a:lnTo>
                  <a:pt x="351942" y="32169"/>
                </a:lnTo>
                <a:lnTo>
                  <a:pt x="344309" y="37934"/>
                </a:lnTo>
                <a:lnTo>
                  <a:pt x="339432" y="34734"/>
                </a:lnTo>
                <a:lnTo>
                  <a:pt x="295871" y="13792"/>
                </a:lnTo>
                <a:lnTo>
                  <a:pt x="249301" y="2387"/>
                </a:lnTo>
                <a:lnTo>
                  <a:pt x="201041" y="330"/>
                </a:lnTo>
                <a:lnTo>
                  <a:pt x="152450" y="7404"/>
                </a:lnTo>
                <a:lnTo>
                  <a:pt x="104851" y="23406"/>
                </a:lnTo>
                <a:lnTo>
                  <a:pt x="59588" y="48120"/>
                </a:lnTo>
                <a:lnTo>
                  <a:pt x="17983" y="81356"/>
                </a:lnTo>
                <a:lnTo>
                  <a:pt x="0" y="100088"/>
                </a:lnTo>
                <a:lnTo>
                  <a:pt x="28092" y="80683"/>
                </a:lnTo>
                <a:lnTo>
                  <a:pt x="67106" y="67487"/>
                </a:lnTo>
                <a:lnTo>
                  <a:pt x="112229" y="60452"/>
                </a:lnTo>
                <a:lnTo>
                  <a:pt x="158661" y="59563"/>
                </a:lnTo>
                <a:lnTo>
                  <a:pt x="198818" y="64427"/>
                </a:lnTo>
                <a:lnTo>
                  <a:pt x="232067" y="74663"/>
                </a:lnTo>
                <a:lnTo>
                  <a:pt x="254495" y="90309"/>
                </a:lnTo>
                <a:lnTo>
                  <a:pt x="262153" y="111366"/>
                </a:lnTo>
                <a:lnTo>
                  <a:pt x="223710" y="191249"/>
                </a:lnTo>
                <a:lnTo>
                  <a:pt x="144487" y="285470"/>
                </a:lnTo>
                <a:lnTo>
                  <a:pt x="66294" y="364007"/>
                </a:lnTo>
                <a:lnTo>
                  <a:pt x="30949" y="396849"/>
                </a:lnTo>
                <a:lnTo>
                  <a:pt x="155155" y="302856"/>
                </a:lnTo>
                <a:lnTo>
                  <a:pt x="186817" y="302856"/>
                </a:lnTo>
                <a:lnTo>
                  <a:pt x="255371" y="217500"/>
                </a:lnTo>
                <a:lnTo>
                  <a:pt x="326326" y="164376"/>
                </a:lnTo>
                <a:lnTo>
                  <a:pt x="368185" y="186715"/>
                </a:lnTo>
                <a:lnTo>
                  <a:pt x="397344" y="255778"/>
                </a:lnTo>
                <a:lnTo>
                  <a:pt x="405485" y="301320"/>
                </a:lnTo>
                <a:lnTo>
                  <a:pt x="407390" y="346976"/>
                </a:lnTo>
                <a:lnTo>
                  <a:pt x="402043" y="387769"/>
                </a:lnTo>
                <a:lnTo>
                  <a:pt x="388505" y="419100"/>
                </a:lnTo>
                <a:lnTo>
                  <a:pt x="396125" y="408571"/>
                </a:lnTo>
                <a:lnTo>
                  <a:pt x="403288" y="397764"/>
                </a:lnTo>
                <a:lnTo>
                  <a:pt x="427799" y="350507"/>
                </a:lnTo>
                <a:lnTo>
                  <a:pt x="443230" y="301320"/>
                </a:lnTo>
                <a:lnTo>
                  <a:pt x="449630" y="251548"/>
                </a:lnTo>
                <a:close/>
              </a:path>
            </a:pathLst>
          </a:custGeom>
          <a:solidFill>
            <a:srgbClr val="1B3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491638" y="722793"/>
            <a:ext cx="69938" cy="10496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663410" y="621482"/>
            <a:ext cx="89711" cy="186317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1424882" y="501446"/>
            <a:ext cx="319405" cy="290195"/>
          </a:xfrm>
          <a:custGeom>
            <a:avLst/>
            <a:gdLst/>
            <a:ahLst/>
            <a:cxnLst/>
            <a:rect l="l" t="t" r="r" b="b"/>
            <a:pathLst>
              <a:path w="319404" h="290195">
                <a:moveTo>
                  <a:pt x="318808" y="120040"/>
                </a:moveTo>
                <a:lnTo>
                  <a:pt x="310349" y="94234"/>
                </a:lnTo>
                <a:lnTo>
                  <a:pt x="282422" y="53619"/>
                </a:lnTo>
                <a:lnTo>
                  <a:pt x="279527" y="50571"/>
                </a:lnTo>
                <a:lnTo>
                  <a:pt x="283032" y="43561"/>
                </a:lnTo>
                <a:lnTo>
                  <a:pt x="297510" y="5029"/>
                </a:lnTo>
                <a:lnTo>
                  <a:pt x="297815" y="0"/>
                </a:lnTo>
                <a:lnTo>
                  <a:pt x="293090" y="1219"/>
                </a:lnTo>
                <a:lnTo>
                  <a:pt x="259549" y="21780"/>
                </a:lnTo>
                <a:lnTo>
                  <a:pt x="251929" y="27724"/>
                </a:lnTo>
                <a:lnTo>
                  <a:pt x="248272" y="25438"/>
                </a:lnTo>
                <a:lnTo>
                  <a:pt x="202996" y="6007"/>
                </a:lnTo>
                <a:lnTo>
                  <a:pt x="154178" y="114"/>
                </a:lnTo>
                <a:lnTo>
                  <a:pt x="104495" y="7340"/>
                </a:lnTo>
                <a:lnTo>
                  <a:pt x="56629" y="27292"/>
                </a:lnTo>
                <a:lnTo>
                  <a:pt x="13258" y="59563"/>
                </a:lnTo>
                <a:lnTo>
                  <a:pt x="2133" y="70840"/>
                </a:lnTo>
                <a:lnTo>
                  <a:pt x="0" y="73266"/>
                </a:lnTo>
                <a:lnTo>
                  <a:pt x="20561" y="59080"/>
                </a:lnTo>
                <a:lnTo>
                  <a:pt x="49072" y="49390"/>
                </a:lnTo>
                <a:lnTo>
                  <a:pt x="82042" y="44221"/>
                </a:lnTo>
                <a:lnTo>
                  <a:pt x="115976" y="43561"/>
                </a:lnTo>
                <a:lnTo>
                  <a:pt x="145364" y="47053"/>
                </a:lnTo>
                <a:lnTo>
                  <a:pt x="169684" y="54521"/>
                </a:lnTo>
                <a:lnTo>
                  <a:pt x="186093" y="65951"/>
                </a:lnTo>
                <a:lnTo>
                  <a:pt x="191731" y="81343"/>
                </a:lnTo>
                <a:lnTo>
                  <a:pt x="163588" y="139725"/>
                </a:lnTo>
                <a:lnTo>
                  <a:pt x="105676" y="208610"/>
                </a:lnTo>
                <a:lnTo>
                  <a:pt x="48539" y="266039"/>
                </a:lnTo>
                <a:lnTo>
                  <a:pt x="22707" y="290055"/>
                </a:lnTo>
                <a:lnTo>
                  <a:pt x="113690" y="221348"/>
                </a:lnTo>
                <a:lnTo>
                  <a:pt x="136690" y="221348"/>
                </a:lnTo>
                <a:lnTo>
                  <a:pt x="186740" y="158953"/>
                </a:lnTo>
                <a:lnTo>
                  <a:pt x="238518" y="120040"/>
                </a:lnTo>
                <a:lnTo>
                  <a:pt x="318808" y="120040"/>
                </a:lnTo>
                <a:close/>
              </a:path>
            </a:pathLst>
          </a:custGeom>
          <a:solidFill>
            <a:srgbClr val="6DB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004" y="267715"/>
            <a:ext cx="1085799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6406" y="1481835"/>
            <a:ext cx="10759186" cy="2585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B318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12472" y="6612152"/>
            <a:ext cx="154304" cy="181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educomm.iro.perm.ru/groups/molodye-pedagogi-1/news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hyperlink" Target="https://vk.com/smp_per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/>
          <p:nvPr/>
        </p:nvSpPr>
        <p:spPr>
          <a:xfrm>
            <a:off x="261936" y="228600"/>
            <a:ext cx="7739063" cy="6009722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065" marR="5080" algn="ctr">
              <a:lnSpc>
                <a:spcPct val="79900"/>
              </a:lnSpc>
              <a:spcBef>
                <a:spcPts val="1255"/>
              </a:spcBef>
            </a:pPr>
            <a:r>
              <a:rPr sz="4800" b="1" spc="-35" dirty="0" err="1">
                <a:solidFill>
                  <a:srgbClr val="1B3181"/>
                </a:solidFill>
                <a:latin typeface="Arial"/>
                <a:cs typeface="Arial"/>
              </a:rPr>
              <a:t>Внедрение</a:t>
            </a:r>
            <a:r>
              <a:rPr sz="4800" b="1" spc="-9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4800" b="1" spc="-45" dirty="0" err="1" smtClean="0">
                <a:solidFill>
                  <a:srgbClr val="1B3181"/>
                </a:solidFill>
                <a:latin typeface="Arial"/>
                <a:cs typeface="Arial"/>
              </a:rPr>
              <a:t>системы</a:t>
            </a:r>
            <a:r>
              <a:rPr lang="ru-RU" sz="4800" b="1" spc="-9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4800" b="1" spc="-50" dirty="0" err="1" smtClean="0">
                <a:solidFill>
                  <a:srgbClr val="1B3181"/>
                </a:solidFill>
                <a:latin typeface="Arial"/>
                <a:cs typeface="Arial"/>
              </a:rPr>
              <a:t>наставничества</a:t>
            </a:r>
            <a:r>
              <a:rPr sz="4800" b="1" spc="-50" dirty="0" smtClean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4800" b="1" spc="-50" dirty="0">
                <a:solidFill>
                  <a:srgbClr val="1B3181"/>
                </a:solidFill>
                <a:latin typeface="Arial"/>
                <a:cs typeface="Arial"/>
              </a:rPr>
              <a:t>педагогических </a:t>
            </a:r>
            <a:r>
              <a:rPr sz="4800" b="1" spc="-4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4800" b="1" spc="-55" dirty="0">
                <a:solidFill>
                  <a:srgbClr val="1B3181"/>
                </a:solidFill>
                <a:latin typeface="Arial"/>
                <a:cs typeface="Arial"/>
              </a:rPr>
              <a:t>работников </a:t>
            </a:r>
            <a:r>
              <a:rPr sz="4800" b="1" dirty="0">
                <a:solidFill>
                  <a:srgbClr val="1B3181"/>
                </a:solidFill>
                <a:latin typeface="Arial"/>
                <a:cs typeface="Arial"/>
              </a:rPr>
              <a:t>в </a:t>
            </a:r>
            <a:r>
              <a:rPr sz="4800" b="1" spc="-40" dirty="0">
                <a:solidFill>
                  <a:srgbClr val="1B3181"/>
                </a:solidFill>
                <a:latin typeface="Arial"/>
                <a:cs typeface="Arial"/>
              </a:rPr>
              <a:t>практику </a:t>
            </a:r>
            <a:r>
              <a:rPr sz="4800" b="1" spc="-55" dirty="0">
                <a:solidFill>
                  <a:srgbClr val="1B3181"/>
                </a:solidFill>
                <a:latin typeface="Arial"/>
                <a:cs typeface="Arial"/>
              </a:rPr>
              <a:t>работы </a:t>
            </a:r>
            <a:r>
              <a:rPr sz="4800" b="1" spc="-50" dirty="0">
                <a:solidFill>
                  <a:srgbClr val="1B3181"/>
                </a:solidFill>
                <a:latin typeface="Arial"/>
                <a:cs typeface="Arial"/>
              </a:rPr>
              <a:t> образовательных </a:t>
            </a:r>
            <a:r>
              <a:rPr sz="4800" b="1" spc="-45" dirty="0" err="1">
                <a:solidFill>
                  <a:srgbClr val="1B3181"/>
                </a:solidFill>
                <a:latin typeface="Arial"/>
                <a:cs typeface="Arial"/>
              </a:rPr>
              <a:t>организаций</a:t>
            </a:r>
            <a:r>
              <a:rPr sz="4800" b="1" spc="-4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4800" b="1" spc="-4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lang="ru-RU" sz="4800" b="1" spc="-45" dirty="0" smtClean="0">
                <a:solidFill>
                  <a:srgbClr val="1B3181"/>
                </a:solidFill>
                <a:latin typeface="Arial"/>
                <a:cs typeface="Arial"/>
              </a:rPr>
              <a:t>Пермского </a:t>
            </a:r>
            <a:r>
              <a:rPr lang="ru-RU" sz="4800" b="1" spc="-45" dirty="0" smtClean="0">
                <a:solidFill>
                  <a:srgbClr val="1B3181"/>
                </a:solidFill>
                <a:latin typeface="Arial"/>
                <a:cs typeface="Arial"/>
              </a:rPr>
              <a:t>края</a:t>
            </a:r>
          </a:p>
          <a:p>
            <a:pPr marL="12065" marR="5080" algn="ctr">
              <a:lnSpc>
                <a:spcPct val="79900"/>
              </a:lnSpc>
              <a:spcBef>
                <a:spcPts val="1255"/>
              </a:spcBef>
            </a:pPr>
            <a:r>
              <a:rPr lang="ru-RU" sz="3200" b="1" spc="-45" dirty="0" smtClean="0">
                <a:solidFill>
                  <a:srgbClr val="1B3181"/>
                </a:solidFill>
                <a:latin typeface="Arial"/>
                <a:cs typeface="Arial"/>
              </a:rPr>
              <a:t>Дремина Инга Анатольевна,</a:t>
            </a:r>
          </a:p>
          <a:p>
            <a:pPr marL="12065" marR="5080" algn="ctr">
              <a:lnSpc>
                <a:spcPct val="79900"/>
              </a:lnSpc>
              <a:spcBef>
                <a:spcPts val="1255"/>
              </a:spcBef>
            </a:pPr>
            <a:r>
              <a:rPr lang="ru-RU" sz="3200" b="1" spc="-45" dirty="0" smtClean="0">
                <a:solidFill>
                  <a:srgbClr val="1B3181"/>
                </a:solidFill>
                <a:latin typeface="Arial"/>
                <a:cs typeface="Arial"/>
              </a:rPr>
              <a:t>ГАУ ДПО ИРО ПК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29" name="Picture 2" descr="D:\4\leftbar.png"/>
          <p:cNvPicPr>
            <a:picLocks noChangeAspect="1" noChangeArrowheads="1"/>
          </p:cNvPicPr>
          <p:nvPr/>
        </p:nvPicPr>
        <p:blipFill>
          <a:blip r:embed="rId2" cstate="print"/>
          <a:srcRect l="2525" t="6000" b="34987"/>
          <a:stretch>
            <a:fillRect/>
          </a:stretch>
        </p:blipFill>
        <p:spPr bwMode="auto">
          <a:xfrm>
            <a:off x="7543800" y="-1524000"/>
            <a:ext cx="4955059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95384">
            <a:off x="-50804" y="318199"/>
            <a:ext cx="8251968" cy="209144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4800" dirty="0" smtClean="0">
                <a:solidFill>
                  <a:srgbClr val="00B050"/>
                </a:solidFill>
              </a:rPr>
              <a:t>НАВСТРЕЧУ ДРУГ ДРУГУ:</a:t>
            </a:r>
            <a:br>
              <a:rPr lang="ru-RU" sz="4800" dirty="0" smtClean="0">
                <a:solidFill>
                  <a:srgbClr val="00B050"/>
                </a:solidFill>
              </a:rPr>
            </a:br>
            <a:r>
              <a:rPr lang="ru-RU" sz="3700" dirty="0" smtClean="0">
                <a:solidFill>
                  <a:srgbClr val="00B050"/>
                </a:solidFill>
              </a:rPr>
              <a:t>СМП-2015 </a:t>
            </a:r>
            <a:r>
              <a:rPr lang="en-US" sz="3700" dirty="0" smtClean="0">
                <a:solidFill>
                  <a:srgbClr val="00B050"/>
                </a:solidFill>
              </a:rPr>
              <a:t># </a:t>
            </a:r>
            <a:r>
              <a:rPr lang="ru-RU" sz="3700" dirty="0" smtClean="0">
                <a:solidFill>
                  <a:srgbClr val="00B050"/>
                </a:solidFill>
              </a:rPr>
              <a:t>НАСТАВНИКИ - 2020</a:t>
            </a:r>
            <a:endParaRPr lang="ru-RU" sz="3700" dirty="0">
              <a:solidFill>
                <a:srgbClr val="00B050"/>
              </a:solidFill>
            </a:endParaRPr>
          </a:p>
        </p:txBody>
      </p:sp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1" y="5667377"/>
            <a:ext cx="11706225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RU" sz="2000" dirty="0">
                <a:solidFill>
                  <a:schemeClr val="bg1"/>
                </a:solidFill>
              </a:rPr>
              <a:t>#</a:t>
            </a:r>
            <a:r>
              <a:rPr lang="ru-RU" altLang="ru-RU" sz="2000" b="1" dirty="0" err="1">
                <a:solidFill>
                  <a:schemeClr val="tx2"/>
                </a:solidFill>
              </a:rPr>
              <a:t>smp_perm</a:t>
            </a:r>
            <a:r>
              <a:rPr lang="ru-RU" altLang="ru-RU" sz="2000" b="1" dirty="0">
                <a:solidFill>
                  <a:schemeClr val="tx2"/>
                </a:solidFill>
              </a:rPr>
              <a:t> #</a:t>
            </a:r>
            <a:r>
              <a:rPr lang="ru-RU" altLang="ru-RU" sz="2000" b="1" dirty="0" err="1">
                <a:solidFill>
                  <a:schemeClr val="tx2"/>
                </a:solidFill>
              </a:rPr>
              <a:t>коворкинг_центр_СМП</a:t>
            </a:r>
            <a:r>
              <a:rPr lang="ru-RU" altLang="ru-RU" sz="2000" b="1" dirty="0">
                <a:solidFill>
                  <a:schemeClr val="tx2"/>
                </a:solidFill>
              </a:rPr>
              <a:t> #</a:t>
            </a:r>
            <a:r>
              <a:rPr lang="ru-RU" altLang="ru-RU" sz="2000" b="1" dirty="0" err="1">
                <a:solidFill>
                  <a:schemeClr val="tx2"/>
                </a:solidFill>
              </a:rPr>
              <a:t>навстречу_друг_другу</a:t>
            </a:r>
            <a:r>
              <a:rPr lang="ru-RU" altLang="ru-RU" sz="2000" b="1" dirty="0">
                <a:solidFill>
                  <a:schemeClr val="tx2"/>
                </a:solidFill>
              </a:rPr>
              <a:t> #</a:t>
            </a:r>
            <a:r>
              <a:rPr lang="ru-RU" altLang="ru-RU" sz="2000" b="1" dirty="0" err="1">
                <a:solidFill>
                  <a:schemeClr val="tx2"/>
                </a:solidFill>
              </a:rPr>
              <a:t>движение_наставники</a:t>
            </a:r>
            <a:r>
              <a:rPr lang="ru-RU" altLang="ru-RU" sz="2000" b="1" dirty="0">
                <a:solidFill>
                  <a:schemeClr val="tx2"/>
                </a:solidFill>
              </a:rPr>
              <a:t> #</a:t>
            </a:r>
            <a:r>
              <a:rPr lang="ru-RU" altLang="ru-RU" sz="2000" b="1" dirty="0" err="1">
                <a:solidFill>
                  <a:schemeClr val="tx2"/>
                </a:solidFill>
              </a:rPr>
              <a:t>уютный_диалог</a:t>
            </a:r>
            <a:r>
              <a:rPr lang="ru-RU" altLang="ru-RU" sz="2000" b="1" dirty="0">
                <a:solidFill>
                  <a:schemeClr val="tx2"/>
                </a:solidFill>
              </a:rPr>
              <a:t> #</a:t>
            </a:r>
            <a:r>
              <a:rPr lang="ru-RU" altLang="ru-RU" sz="2000" b="1" dirty="0" err="1">
                <a:solidFill>
                  <a:schemeClr val="tx2"/>
                </a:solidFill>
              </a:rPr>
              <a:t>мыоднакоманда</a:t>
            </a:r>
            <a:r>
              <a:rPr lang="ru-RU" altLang="ru-RU" sz="2000" b="1" dirty="0">
                <a:solidFill>
                  <a:schemeClr val="tx2"/>
                </a:solidFill>
              </a:rPr>
              <a:t> #</a:t>
            </a:r>
            <a:r>
              <a:rPr lang="ru-RU" altLang="ru-RU" sz="2000" b="1" dirty="0" err="1">
                <a:solidFill>
                  <a:schemeClr val="tx2"/>
                </a:solidFill>
              </a:rPr>
              <a:t>профсоюзобразования</a:t>
            </a:r>
            <a:r>
              <a:rPr lang="ru-RU" altLang="ru-RU" sz="2000" b="1" dirty="0">
                <a:solidFill>
                  <a:schemeClr val="tx2"/>
                </a:solidFill>
              </a:rPr>
              <a:t> #</a:t>
            </a:r>
            <a:r>
              <a:rPr lang="ru-RU" altLang="ru-RU" sz="2000" b="1" dirty="0" err="1">
                <a:solidFill>
                  <a:schemeClr val="tx2"/>
                </a:solidFill>
              </a:rPr>
              <a:t>министерствообразования</a:t>
            </a:r>
            <a:r>
              <a:rPr lang="ru-RU" altLang="ru-RU" sz="2000" b="1" dirty="0">
                <a:solidFill>
                  <a:schemeClr val="tx2"/>
                </a:solidFill>
              </a:rPr>
              <a:t> #</a:t>
            </a:r>
            <a:r>
              <a:rPr lang="ru-RU" altLang="ru-RU" sz="2000" b="1" dirty="0">
                <a:solidFill>
                  <a:schemeClr val="bg2"/>
                </a:solidFill>
              </a:rPr>
              <a:t>ИРОПК</a:t>
            </a:r>
          </a:p>
        </p:txBody>
      </p:sp>
      <p:pic>
        <p:nvPicPr>
          <p:cNvPr id="22532" name="Picture 6" descr="https://sun9-53.userapi.com/impg/0azPS1RkVYgBkg1c1TrByL2She_xnNJtgJesDg/a7sHJ_8oTso.jpg?size=1280x853&amp;quality=96&amp;sign=442c3325daa0eef6ae2b92a0609b8a1f&amp;type=album"/>
          <p:cNvPicPr>
            <a:picLocks noChangeAspect="1" noChangeArrowheads="1"/>
          </p:cNvPicPr>
          <p:nvPr/>
        </p:nvPicPr>
        <p:blipFill>
          <a:blip r:embed="rId3" cstate="print"/>
          <a:srcRect t="21053" b="2687"/>
          <a:stretch>
            <a:fillRect/>
          </a:stretch>
        </p:blipFill>
        <p:spPr bwMode="auto">
          <a:xfrm>
            <a:off x="5731822" y="2185062"/>
            <a:ext cx="6110227" cy="328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6926" y="196851"/>
            <a:ext cx="1722439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1674" y="2743200"/>
            <a:ext cx="5415148" cy="28930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2700" b="1" dirty="0"/>
              <a:t>АКТУАЛЬНОСТЬ</a:t>
            </a:r>
          </a:p>
          <a:p>
            <a:r>
              <a:rPr lang="ru-RU" sz="2700" b="1" dirty="0"/>
              <a:t> </a:t>
            </a:r>
            <a:r>
              <a:rPr lang="ru-RU" b="1" dirty="0" smtClean="0"/>
              <a:t>- Нацпроект «Образование» (федеральные проекты «Современная школа», «Успех каждого ребенка», «Молодые профессионалы», «Учитель будущего»)</a:t>
            </a:r>
          </a:p>
          <a:p>
            <a:r>
              <a:rPr lang="ru-RU" b="1" dirty="0" smtClean="0"/>
              <a:t> -</a:t>
            </a:r>
            <a:r>
              <a:rPr lang="ru-RU" dirty="0" smtClean="0"/>
              <a:t> </a:t>
            </a:r>
            <a:r>
              <a:rPr lang="ru-RU" b="1" dirty="0" smtClean="0"/>
              <a:t>Текущие (проектные) задачи движения СМП ПК, реализация проекта «Коворкинг-центр СМП»  гранта Администрации губернатора Пермского края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1020d98fe09_0_1"/>
          <p:cNvPicPr preferRelativeResize="0"/>
          <p:nvPr/>
        </p:nvPicPr>
        <p:blipFill rotWithShape="1">
          <a:blip r:embed="rId3" cstate="print">
            <a:alphaModFix/>
          </a:blip>
          <a:srcRect t="4898" b="4898"/>
          <a:stretch/>
        </p:blipFill>
        <p:spPr>
          <a:xfrm>
            <a:off x="121500" y="1736068"/>
            <a:ext cx="1119000" cy="81543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1020d98fe09_0_1"/>
          <p:cNvSpPr/>
          <p:nvPr/>
        </p:nvSpPr>
        <p:spPr>
          <a:xfrm>
            <a:off x="2085575" y="1371564"/>
            <a:ext cx="695200" cy="1371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g1020d98fe09_0_1"/>
          <p:cNvPicPr preferRelativeResize="0"/>
          <p:nvPr/>
        </p:nvPicPr>
        <p:blipFill rotWithShape="1">
          <a:blip r:embed="rId3" cstate="print">
            <a:alphaModFix/>
          </a:blip>
          <a:srcRect t="4898" b="4898"/>
          <a:stretch/>
        </p:blipFill>
        <p:spPr>
          <a:xfrm>
            <a:off x="121500" y="4450268"/>
            <a:ext cx="1119000" cy="81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020d98fe09_0_1"/>
          <p:cNvPicPr preferRelativeResize="0"/>
          <p:nvPr/>
        </p:nvPicPr>
        <p:blipFill rotWithShape="1">
          <a:blip r:embed="rId3" cstate="print">
            <a:alphaModFix/>
          </a:blip>
          <a:srcRect t="4898" b="4898"/>
          <a:stretch/>
        </p:blipFill>
        <p:spPr>
          <a:xfrm>
            <a:off x="1539700" y="4450268"/>
            <a:ext cx="1119000" cy="81543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020d98fe09_0_1"/>
          <p:cNvSpPr txBox="1"/>
          <p:nvPr/>
        </p:nvSpPr>
        <p:spPr>
          <a:xfrm>
            <a:off x="2743200" y="304800"/>
            <a:ext cx="9067800" cy="80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pPr algn="ctr">
              <a:buClr>
                <a:srgbClr val="000000"/>
              </a:buClr>
              <a:buSzPts val="6800"/>
            </a:pPr>
            <a:r>
              <a:rPr lang="ru-RU" sz="3600" b="1" dirty="0" smtClean="0">
                <a:solidFill>
                  <a:srgbClr val="061496"/>
                </a:solidFill>
                <a:latin typeface="Amatic SC"/>
                <a:ea typeface="Amatic SC"/>
                <a:cs typeface="Amatic SC"/>
                <a:sym typeface="Amatic SC"/>
              </a:rPr>
              <a:t>Проект </a:t>
            </a:r>
            <a:r>
              <a:rPr lang="ru-RU" sz="3600" b="1" dirty="0" err="1" smtClean="0">
                <a:solidFill>
                  <a:srgbClr val="061496"/>
                </a:solidFill>
                <a:latin typeface="Amatic SC"/>
                <a:ea typeface="Amatic SC"/>
                <a:cs typeface="Amatic SC"/>
                <a:sym typeface="Amatic SC"/>
              </a:rPr>
              <a:t>Коворкинг</a:t>
            </a:r>
            <a:r>
              <a:rPr lang="ru-RU" sz="3600" b="1" dirty="0" smtClean="0">
                <a:solidFill>
                  <a:srgbClr val="061496"/>
                </a:solidFill>
                <a:latin typeface="Amatic SC"/>
                <a:ea typeface="Amatic SC"/>
                <a:cs typeface="Amatic SC"/>
                <a:sym typeface="Amatic SC"/>
              </a:rPr>
              <a:t> центр СМП </a:t>
            </a:r>
            <a:r>
              <a:rPr lang="ru-RU" sz="3600" b="1" dirty="0">
                <a:solidFill>
                  <a:srgbClr val="061496"/>
                </a:solidFill>
                <a:latin typeface="Amatic SC"/>
                <a:ea typeface="Amatic SC"/>
                <a:cs typeface="Amatic SC"/>
                <a:sym typeface="Amatic SC"/>
              </a:rPr>
              <a:t>2021</a:t>
            </a:r>
            <a:endParaRPr sz="3600" b="1" dirty="0">
              <a:solidFill>
                <a:srgbClr val="061496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2" name="Google Shape;162;g1020d98fe09_0_1"/>
          <p:cNvSpPr txBox="1"/>
          <p:nvPr/>
        </p:nvSpPr>
        <p:spPr>
          <a:xfrm>
            <a:off x="2780779" y="1219200"/>
            <a:ext cx="7333200" cy="5663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ru-RU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140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участников, </a:t>
            </a:r>
            <a:r>
              <a:rPr lang="ru-RU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наставника</a:t>
            </a:r>
            <a:endParaRPr sz="3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000000"/>
              </a:buClr>
              <a:buSzPts val="2400"/>
            </a:pPr>
            <a:r>
              <a:rPr lang="ru-RU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организаторов</a:t>
            </a:r>
            <a:endParaRPr dirty="0"/>
          </a:p>
          <a:p>
            <a:pPr>
              <a:buClr>
                <a:srgbClr val="000000"/>
              </a:buClr>
              <a:buSzPts val="2400"/>
            </a:pPr>
            <a:r>
              <a:rPr lang="ru-RU" sz="3200" b="1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10000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просмотров </a:t>
            </a:r>
            <a:endParaRPr sz="3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000000"/>
              </a:buClr>
              <a:buSzPts val="2400"/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более </a:t>
            </a:r>
            <a:r>
              <a:rPr lang="ru-RU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мастер-классов</a:t>
            </a:r>
            <a:endParaRPr sz="3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000000"/>
              </a:buClr>
              <a:buSzPts val="2400"/>
            </a:pPr>
            <a:r>
              <a:rPr lang="ru-RU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подкастов</a:t>
            </a:r>
            <a:endParaRPr sz="3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000000"/>
              </a:buClr>
              <a:buSzPts val="2400"/>
            </a:pPr>
            <a:r>
              <a:rPr lang="ru-RU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прямых эфира </a:t>
            </a:r>
            <a:endParaRPr lang="ru-RU" sz="32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000000"/>
              </a:buClr>
              <a:buSzPts val="2400"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очная сессия</a:t>
            </a:r>
            <a:endParaRPr dirty="0"/>
          </a:p>
          <a:p>
            <a:pPr>
              <a:buClr>
                <a:srgbClr val="000000"/>
              </a:buClr>
              <a:buSzPts val="2400"/>
            </a:pPr>
            <a:r>
              <a:rPr lang="ru-RU" sz="3200" b="1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видеоролика</a:t>
            </a:r>
            <a:endParaRPr dirty="0"/>
          </a:p>
          <a:p>
            <a:pPr>
              <a:buClr>
                <a:srgbClr val="000000"/>
              </a:buClr>
              <a:buSzPts val="2400"/>
            </a:pPr>
            <a:r>
              <a:rPr lang="ru-RU" sz="3200" b="1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видеосюжетов ВГТРК Пермь, ВЕТТА</a:t>
            </a:r>
            <a:endParaRPr dirty="0"/>
          </a:p>
          <a:p>
            <a:pPr>
              <a:buClr>
                <a:srgbClr val="000000"/>
              </a:buClr>
              <a:buSzPts val="2400"/>
            </a:pPr>
            <a:r>
              <a:rPr lang="ru-RU" sz="3200" b="1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педагогов обучились на курсах </a:t>
            </a:r>
            <a:endParaRPr lang="ru-RU" sz="32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000000"/>
              </a:buClr>
              <a:buSzPts val="2400"/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сборник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Рисунок 8" descr="C:\Users\Инга\Downloads\коворкинг 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7800" y="1295400"/>
            <a:ext cx="2756848" cy="376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7"/>
          <p:cNvPicPr preferRelativeResize="0"/>
          <p:nvPr/>
        </p:nvPicPr>
        <p:blipFill rotWithShape="1">
          <a:blip r:embed="rId3" cstate="print">
            <a:alphaModFix/>
          </a:blip>
          <a:srcRect t="4898" b="4898"/>
          <a:stretch/>
        </p:blipFill>
        <p:spPr>
          <a:xfrm>
            <a:off x="121500" y="1736068"/>
            <a:ext cx="1119000" cy="81543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/>
          <p:nvPr/>
        </p:nvSpPr>
        <p:spPr>
          <a:xfrm>
            <a:off x="2085575" y="1371564"/>
            <a:ext cx="695200" cy="1371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dirty="0"/>
          </a:p>
        </p:txBody>
      </p:sp>
      <p:pic>
        <p:nvPicPr>
          <p:cNvPr id="158" name="Google Shape;158;p17"/>
          <p:cNvPicPr preferRelativeResize="0"/>
          <p:nvPr/>
        </p:nvPicPr>
        <p:blipFill rotWithShape="1">
          <a:blip r:embed="rId3" cstate="print">
            <a:alphaModFix/>
          </a:blip>
          <a:srcRect t="4898" b="4898"/>
          <a:stretch/>
        </p:blipFill>
        <p:spPr>
          <a:xfrm>
            <a:off x="121500" y="4450268"/>
            <a:ext cx="1119000" cy="81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 rotWithShape="1">
          <a:blip r:embed="rId3" cstate="print">
            <a:alphaModFix/>
          </a:blip>
          <a:srcRect t="4898" b="4898"/>
          <a:stretch/>
        </p:blipFill>
        <p:spPr>
          <a:xfrm>
            <a:off x="1539700" y="4450268"/>
            <a:ext cx="1119000" cy="81543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7"/>
          <p:cNvSpPr txBox="1"/>
          <p:nvPr/>
        </p:nvSpPr>
        <p:spPr>
          <a:xfrm>
            <a:off x="3048000" y="457200"/>
            <a:ext cx="8502732" cy="86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pPr algn="ctr"/>
            <a:r>
              <a:rPr lang="ru" sz="4000" b="1" dirty="0" smtClean="0">
                <a:solidFill>
                  <a:srgbClr val="061496"/>
                </a:solidFill>
                <a:latin typeface="Amatic SC"/>
                <a:ea typeface="Amatic SC"/>
                <a:cs typeface="Amatic SC"/>
                <a:sym typeface="Amatic SC"/>
              </a:rPr>
              <a:t>Онлайн-проекты </a:t>
            </a:r>
            <a:r>
              <a:rPr lang="ru" sz="4000" b="1" dirty="0" smtClean="0">
                <a:solidFill>
                  <a:srgbClr val="061496"/>
                </a:solidFill>
                <a:latin typeface="Amatic SC"/>
                <a:ea typeface="Amatic SC"/>
                <a:cs typeface="Amatic SC"/>
                <a:sym typeface="Amatic SC"/>
              </a:rPr>
              <a:t>2022</a:t>
            </a:r>
            <a:endParaRPr sz="4000" dirty="0">
              <a:solidFill>
                <a:srgbClr val="061496"/>
              </a:solidFill>
            </a:endParaRPr>
          </a:p>
        </p:txBody>
      </p:sp>
      <p:pic>
        <p:nvPicPr>
          <p:cNvPr id="161" name="Google Shape;161;p17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6066434" y="1327034"/>
            <a:ext cx="2096333" cy="210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9690801" y="1327037"/>
            <a:ext cx="2015612" cy="2021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4276168" y="4135402"/>
            <a:ext cx="2230833" cy="2236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2912666" y="1209567"/>
            <a:ext cx="2096347" cy="205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7486867" y="4337833"/>
            <a:ext cx="2096333" cy="210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 txBox="1"/>
          <p:nvPr/>
        </p:nvSpPr>
        <p:spPr>
          <a:xfrm>
            <a:off x="2474796" y="3330053"/>
            <a:ext cx="2817705" cy="80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pPr lvl="0"/>
            <a:r>
              <a:rPr lang="ru" b="1" dirty="0" smtClean="0">
                <a:latin typeface="Roboto"/>
                <a:ea typeface="Roboto"/>
                <a:cs typeface="Roboto"/>
                <a:sym typeface="Roboto"/>
              </a:rPr>
              <a:t>Ted</a:t>
            </a:r>
            <a:r>
              <a:rPr lang="ru-RU" b="1" dirty="0" smtClean="0"/>
              <a:t> – обучение начинающих педагогов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6096000" y="3267000"/>
            <a:ext cx="2511051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ru" b="1" dirty="0">
                <a:latin typeface="Roboto"/>
                <a:ea typeface="Roboto"/>
                <a:cs typeface="Roboto"/>
                <a:sym typeface="Roboto"/>
              </a:rPr>
              <a:t>Индивидуальные консультации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9583184" y="3348067"/>
            <a:ext cx="2230800" cy="139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ru" b="1" dirty="0" smtClean="0">
                <a:latin typeface="Roboto"/>
                <a:ea typeface="Roboto"/>
                <a:cs typeface="Roboto"/>
                <a:sym typeface="Roboto"/>
              </a:rPr>
              <a:t>Медиапрактикум</a:t>
            </a:r>
            <a:r>
              <a:rPr lang="ru-RU" b="1" dirty="0" smtClean="0"/>
              <a:t> «Нескучная педагогика»</a:t>
            </a:r>
            <a:endParaRPr lang="ru-RU" dirty="0" smtClean="0"/>
          </a:p>
          <a:p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2780767" y="5744633"/>
            <a:ext cx="2096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ru" b="1" dirty="0">
                <a:latin typeface="Roboto"/>
                <a:ea typeface="Roboto"/>
                <a:cs typeface="Roboto"/>
                <a:sym typeface="Roboto"/>
              </a:rPr>
              <a:t>Онлайн мастер-классы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9717600" y="5130140"/>
            <a:ext cx="2096400" cy="1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ru" b="1" dirty="0">
                <a:latin typeface="Roboto"/>
                <a:ea typeface="Roboto"/>
                <a:cs typeface="Roboto"/>
                <a:sym typeface="Roboto"/>
              </a:rPr>
              <a:t>Мобильная школа </a:t>
            </a:r>
            <a:r>
              <a:rPr lang="ru" b="1" dirty="0" smtClean="0">
                <a:latin typeface="Roboto"/>
                <a:ea typeface="Roboto"/>
                <a:cs typeface="Roboto"/>
                <a:sym typeface="Roboto"/>
              </a:rPr>
              <a:t>наставничества для педагогов Верхнекамья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/>
          <p:nvPr/>
        </p:nvSpPr>
        <p:spPr>
          <a:xfrm>
            <a:off x="2909069" y="178013"/>
            <a:ext cx="9056800" cy="80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spAutoFit/>
          </a:bodyPr>
          <a:lstStyle/>
          <a:p>
            <a:r>
              <a:rPr lang="ru-RU" sz="4400" b="1" dirty="0" err="1">
                <a:solidFill>
                  <a:srgbClr val="061496"/>
                </a:solidFill>
                <a:latin typeface="Amatic SC"/>
                <a:ea typeface="Amatic SC"/>
                <a:cs typeface="Amatic SC"/>
                <a:sym typeface="Amatic SC"/>
              </a:rPr>
              <a:t>Коворкинг</a:t>
            </a:r>
            <a:r>
              <a:rPr lang="ru-RU" sz="4400" b="1" dirty="0">
                <a:solidFill>
                  <a:srgbClr val="061496"/>
                </a:solidFill>
                <a:latin typeface="Amatic SC"/>
                <a:ea typeface="Amatic SC"/>
                <a:cs typeface="Amatic SC"/>
                <a:sym typeface="Amatic SC"/>
              </a:rPr>
              <a:t> 2022 в цифрах </a:t>
            </a:r>
            <a:endParaRPr sz="4400" dirty="0">
              <a:solidFill>
                <a:srgbClr val="061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"/>
          <p:cNvSpPr txBox="1"/>
          <p:nvPr/>
        </p:nvSpPr>
        <p:spPr>
          <a:xfrm>
            <a:off x="3090928" y="1143001"/>
            <a:ext cx="3605200" cy="270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Участников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ru-RU" sz="2800" b="1" dirty="0" smtClean="0">
                <a:solidFill>
                  <a:schemeClr val="accent2"/>
                </a:solidFill>
              </a:rPr>
              <a:t>400 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Наставников </a:t>
            </a:r>
            <a:r>
              <a:rPr lang="ru-R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ru-RU" sz="2800" b="1" dirty="0">
                <a:solidFill>
                  <a:schemeClr val="accent2"/>
                </a:solidFill>
              </a:rPr>
              <a:t> 42</a:t>
            </a:r>
            <a:r>
              <a:rPr lang="ru-R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dirty="0"/>
          </a:p>
          <a:p>
            <a:r>
              <a:rPr lang="ru-R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Регионов </a:t>
            </a:r>
            <a:r>
              <a:rPr lang="ru-RU" sz="2800" dirty="0"/>
              <a:t>РФ</a:t>
            </a:r>
            <a:r>
              <a:rPr lang="ru-R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ru-RU" sz="2800" b="1" dirty="0">
                <a:solidFill>
                  <a:schemeClr val="accent2"/>
                </a:solidFill>
              </a:rPr>
              <a:t>22</a:t>
            </a:r>
            <a:endParaRPr sz="2800" b="1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Партнеров – </a:t>
            </a:r>
            <a:r>
              <a:rPr lang="ru-RU" sz="2800" b="1" dirty="0" smtClean="0">
                <a:solidFill>
                  <a:schemeClr val="accent2"/>
                </a:solidFill>
              </a:rPr>
              <a:t>3</a:t>
            </a:r>
          </a:p>
          <a:p>
            <a:r>
              <a:rPr lang="ru-RU" sz="2800" dirty="0" smtClean="0">
                <a:latin typeface="Arial"/>
                <a:ea typeface="Arial"/>
                <a:cs typeface="Arial"/>
                <a:sym typeface="Arial"/>
              </a:rPr>
              <a:t>Проектов </a:t>
            </a:r>
            <a:r>
              <a:rPr lang="ru-RU" sz="2800" dirty="0" smtClean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ru-RU" sz="2800" b="1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  <a:p>
            <a:r>
              <a:rPr lang="ru-RU" sz="2800" dirty="0" smtClean="0">
                <a:latin typeface="Arial"/>
                <a:ea typeface="Arial"/>
                <a:cs typeface="Arial"/>
                <a:sym typeface="Arial"/>
              </a:rPr>
              <a:t>Публикаций </a:t>
            </a:r>
            <a:r>
              <a:rPr lang="ru-RU" sz="2800" b="1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- 2</a:t>
            </a:r>
            <a:endParaRPr sz="28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8763000" y="914400"/>
            <a:ext cx="28956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/>
          <p:cNvPicPr preferRelativeResize="0"/>
          <p:nvPr/>
        </p:nvPicPr>
        <p:blipFill rotWithShape="1">
          <a:blip r:embed="rId4" cstate="print">
            <a:alphaModFix/>
          </a:blip>
          <a:srcRect t="4898" b="4898"/>
          <a:stretch/>
        </p:blipFill>
        <p:spPr>
          <a:xfrm>
            <a:off x="121500" y="1736068"/>
            <a:ext cx="1119000" cy="81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4" cstate="print">
            <a:alphaModFix/>
          </a:blip>
          <a:srcRect t="4898" b="4898"/>
          <a:stretch/>
        </p:blipFill>
        <p:spPr>
          <a:xfrm>
            <a:off x="121500" y="4450268"/>
            <a:ext cx="1119000" cy="81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"/>
          <p:cNvPicPr preferRelativeResize="0"/>
          <p:nvPr/>
        </p:nvPicPr>
        <p:blipFill rotWithShape="1">
          <a:blip r:embed="rId4" cstate="print">
            <a:alphaModFix/>
          </a:blip>
          <a:srcRect t="4898" b="4898"/>
          <a:stretch/>
        </p:blipFill>
        <p:spPr>
          <a:xfrm>
            <a:off x="1539700" y="4450268"/>
            <a:ext cx="1119000" cy="81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8;p14"/>
          <p:cNvPicPr preferRelativeResize="0"/>
          <p:nvPr/>
        </p:nvPicPr>
        <p:blipFill rotWithShape="1">
          <a:blip r:embed="rId5" cstate="print">
            <a:alphaModFix/>
          </a:blip>
          <a:srcRect l="17462" t="11497" r="20637" b="13258"/>
          <a:stretch/>
        </p:blipFill>
        <p:spPr>
          <a:xfrm>
            <a:off x="4114800" y="3886200"/>
            <a:ext cx="15240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291" t="14506" r="29321" b="34905"/>
          <a:stretch/>
        </p:blipFill>
        <p:spPr bwMode="auto">
          <a:xfrm>
            <a:off x="6324600" y="1524000"/>
            <a:ext cx="2206875" cy="1579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657600"/>
            <a:ext cx="2054053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124200" y="62484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hlinkClick r:id="rId8"/>
              </a:rPr>
              <a:t>http://educomm.iro.perm.ru/groups/molodye-pedagogi-1/events</a:t>
            </a:r>
            <a:r>
              <a:rPr lang="ru-RU" b="1" u="sng" dirty="0" smtClean="0">
                <a:hlinkClick r:id="rId8"/>
              </a:rPr>
              <a:t> </a:t>
            </a:r>
            <a:endParaRPr lang="ru-RU" b="1" u="sng" dirty="0" smtClean="0"/>
          </a:p>
          <a:p>
            <a:endParaRPr lang="ru-RU" b="1" u="sng" dirty="0" smtClean="0"/>
          </a:p>
          <a:p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56388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hlinkClick r:id="rId9"/>
              </a:rPr>
              <a:t>https://vk.com/smp_perm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457200"/>
            <a:ext cx="9677400" cy="58477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lang="ru-RU" sz="4000" dirty="0" smtClean="0">
                <a:solidFill>
                  <a:schemeClr val="tx2"/>
                </a:solidFill>
                <a:latin typeface="Times New Roman"/>
                <a:cs typeface="Times New Roman"/>
              </a:rPr>
              <a:t>Информационные ресурсы </a:t>
            </a:r>
            <a:endParaRPr sz="40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2" descr="D:\4\leftbar.png"/>
          <p:cNvPicPr>
            <a:picLocks noChangeAspect="1" noChangeArrowheads="1"/>
          </p:cNvPicPr>
          <p:nvPr/>
        </p:nvPicPr>
        <p:blipFill>
          <a:blip r:embed="rId2" cstate="print"/>
          <a:srcRect l="2525" t="6000" b="34987"/>
          <a:stretch>
            <a:fillRect/>
          </a:stretch>
        </p:blipFill>
        <p:spPr bwMode="auto">
          <a:xfrm>
            <a:off x="8534400" y="-609600"/>
            <a:ext cx="2743200" cy="297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362200"/>
            <a:ext cx="7293174" cy="410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1" y="1447800"/>
            <a:ext cx="758983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2" y="1641348"/>
            <a:ext cx="5349240" cy="3526790"/>
          </a:xfrm>
          <a:custGeom>
            <a:avLst/>
            <a:gdLst/>
            <a:ahLst/>
            <a:cxnLst/>
            <a:rect l="l" t="t" r="r" b="b"/>
            <a:pathLst>
              <a:path w="5349240" h="3526790">
                <a:moveTo>
                  <a:pt x="5349240" y="0"/>
                </a:moveTo>
                <a:lnTo>
                  <a:pt x="0" y="0"/>
                </a:lnTo>
                <a:lnTo>
                  <a:pt x="0" y="3526534"/>
                </a:lnTo>
                <a:lnTo>
                  <a:pt x="5349240" y="3526534"/>
                </a:lnTo>
                <a:lnTo>
                  <a:pt x="5349240" y="0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7004" y="1295401"/>
            <a:ext cx="5772150" cy="560659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70"/>
              </a:spcBef>
            </a:pPr>
            <a:endParaRPr lang="ru-RU" sz="4125" b="1" spc="30" baseline="1010" dirty="0" smtClean="0">
              <a:solidFill>
                <a:srgbClr val="1B3181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0899"/>
              </a:lnSpc>
              <a:spcBef>
                <a:spcPts val="70"/>
              </a:spcBef>
            </a:pPr>
            <a:r>
              <a:rPr sz="4125" b="1" spc="30" baseline="1010" dirty="0" err="1" smtClean="0">
                <a:solidFill>
                  <a:srgbClr val="1B3181"/>
                </a:solidFill>
                <a:latin typeface="Microsoft Sans Serif"/>
                <a:cs typeface="Microsoft Sans Serif"/>
              </a:rPr>
              <a:t>Наставляемый</a:t>
            </a:r>
            <a:r>
              <a:rPr sz="4125" b="1" spc="30" baseline="101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B3181"/>
                </a:solidFill>
                <a:latin typeface="Microsoft Sans Serif"/>
                <a:cs typeface="Microsoft Sans Serif"/>
              </a:rPr>
              <a:t>—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участник </a:t>
            </a:r>
            <a:r>
              <a:rPr sz="25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550" spc="15" dirty="0">
                <a:solidFill>
                  <a:srgbClr val="1B3181"/>
                </a:solidFill>
                <a:latin typeface="Microsoft Sans Serif"/>
                <a:cs typeface="Microsoft Sans Serif"/>
              </a:rPr>
              <a:t>персонализированной </a:t>
            </a:r>
            <a:r>
              <a:rPr sz="2550" spc="20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программы </a:t>
            </a:r>
            <a:r>
              <a:rPr sz="2550" spc="2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3825" spc="15" baseline="1089" dirty="0">
                <a:solidFill>
                  <a:srgbClr val="1B3181"/>
                </a:solidFill>
                <a:latin typeface="Microsoft Sans Serif"/>
                <a:cs typeface="Microsoft Sans Serif"/>
              </a:rPr>
              <a:t>наставничества</a:t>
            </a:r>
            <a:r>
              <a:rPr sz="2500" spc="10" dirty="0">
                <a:solidFill>
                  <a:srgbClr val="1B3181"/>
                </a:solidFill>
                <a:latin typeface="Microsoft Sans Serif"/>
                <a:cs typeface="Microsoft Sans Serif"/>
              </a:rPr>
              <a:t>, </a:t>
            </a:r>
            <a:r>
              <a:rPr sz="25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который через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взаимодействие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с </a:t>
            </a:r>
            <a:r>
              <a:rPr sz="25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наставником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и </a:t>
            </a:r>
            <a:r>
              <a:rPr sz="25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при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его помощи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и </a:t>
            </a:r>
            <a:r>
              <a:rPr sz="25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поддержке приобретает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новый опыт, развивает необходимые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навыки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и </a:t>
            </a:r>
            <a:r>
              <a:rPr sz="25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компетенции, добивается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предсказуемых результатов,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3675" spc="15" baseline="1133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преодолевая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тем </a:t>
            </a:r>
            <a:r>
              <a:rPr sz="25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самым свои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3825" spc="22" baseline="1089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профессиональные </a:t>
            </a:r>
            <a:r>
              <a:rPr sz="3825" spc="15" baseline="1089" dirty="0">
                <a:solidFill>
                  <a:srgbClr val="1B3181"/>
                </a:solidFill>
                <a:latin typeface="Microsoft Sans Serif"/>
                <a:cs typeface="Microsoft Sans Serif"/>
              </a:rPr>
              <a:t>затруднения</a:t>
            </a:r>
            <a:r>
              <a:rPr sz="2500" spc="10" dirty="0">
                <a:solidFill>
                  <a:srgbClr val="1B3181"/>
                </a:solidFill>
                <a:latin typeface="Microsoft Sans Serif"/>
                <a:cs typeface="Microsoft Sans Serif"/>
              </a:rPr>
              <a:t>, </a:t>
            </a:r>
            <a:r>
              <a:rPr sz="2500" spc="1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50" spc="10" dirty="0">
                <a:solidFill>
                  <a:srgbClr val="1B3181"/>
                </a:solidFill>
                <a:latin typeface="Microsoft Sans Serif"/>
                <a:cs typeface="Microsoft Sans Serif"/>
              </a:rPr>
              <a:t>восполняя свои </a:t>
            </a:r>
            <a:r>
              <a:rPr sz="2550" spc="15" dirty="0" err="1">
                <a:solidFill>
                  <a:srgbClr val="1B3181"/>
                </a:solidFill>
                <a:latin typeface="Microsoft Sans Serif"/>
                <a:cs typeface="Microsoft Sans Serif"/>
              </a:rPr>
              <a:t>профессиональные</a:t>
            </a:r>
            <a:r>
              <a:rPr sz="2550" spc="1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550" spc="2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550" spc="15" dirty="0" err="1" smtClean="0">
                <a:solidFill>
                  <a:srgbClr val="1B3181"/>
                </a:solidFill>
                <a:latin typeface="Microsoft Sans Serif"/>
                <a:cs typeface="Microsoft Sans Serif"/>
              </a:rPr>
              <a:t>дефициты</a:t>
            </a:r>
            <a:endParaRPr lang="ru-RU" sz="2550" spc="15" dirty="0" smtClean="0">
              <a:solidFill>
                <a:srgbClr val="1B3181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0899"/>
              </a:lnSpc>
              <a:spcBef>
                <a:spcPts val="70"/>
              </a:spcBef>
            </a:pPr>
            <a:endParaRPr sz="255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6183" y="1641348"/>
            <a:ext cx="5380101" cy="352653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7004" y="325627"/>
            <a:ext cx="725043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Кто</a:t>
            </a:r>
            <a:r>
              <a:rPr spc="-60" dirty="0"/>
              <a:t> </a:t>
            </a:r>
            <a:r>
              <a:rPr spc="-35" dirty="0"/>
              <a:t>становится</a:t>
            </a:r>
            <a:r>
              <a:rPr spc="-65" dirty="0"/>
              <a:t> </a:t>
            </a:r>
            <a:r>
              <a:rPr spc="-35" dirty="0" err="1"/>
              <a:t>наставляемым</a:t>
            </a:r>
            <a:r>
              <a:rPr spc="-35" dirty="0" smtClean="0"/>
              <a:t>?</a:t>
            </a:r>
            <a:r>
              <a:rPr lang="ru-RU" spc="-35" dirty="0" smtClean="0"/>
              <a:t> А наставником?</a:t>
            </a:r>
            <a:endParaRPr spc="-3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15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817477" y="6341364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500" y="923035"/>
            <a:ext cx="10262235" cy="55422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молодые/начинающие</a:t>
            </a:r>
            <a:r>
              <a:rPr sz="2400" spc="-2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педагоги;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педагоги,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приступившие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к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работе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после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длительного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перерыва;</a:t>
            </a:r>
            <a:endParaRPr sz="2400" dirty="0">
              <a:latin typeface="Microsoft Sans Serif"/>
              <a:cs typeface="Microsoft Sans Serif"/>
            </a:endParaRPr>
          </a:p>
          <a:p>
            <a:pPr marL="355600" marR="913130" indent="-342900">
              <a:lnSpc>
                <a:spcPct val="1008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педагоги,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 находящиеся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 в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процессе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адаптации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 на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новом месте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 работы;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845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педагоги,</a:t>
            </a:r>
            <a:r>
              <a:rPr sz="24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желающие</a:t>
            </a:r>
            <a:r>
              <a:rPr sz="2400" spc="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10" dirty="0">
                <a:solidFill>
                  <a:srgbClr val="1B3181"/>
                </a:solidFill>
                <a:latin typeface="Arial"/>
                <a:cs typeface="Arial"/>
              </a:rPr>
              <a:t>повысить </a:t>
            </a:r>
            <a:r>
              <a:rPr sz="2400" b="1" spc="-15" dirty="0">
                <a:solidFill>
                  <a:srgbClr val="1B3181"/>
                </a:solidFill>
                <a:latin typeface="Arial"/>
                <a:cs typeface="Arial"/>
              </a:rPr>
              <a:t>свой</a:t>
            </a:r>
            <a:r>
              <a:rPr sz="2400" b="1" spc="-1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1B3181"/>
                </a:solidFill>
                <a:latin typeface="Arial"/>
                <a:cs typeface="Arial"/>
              </a:rPr>
              <a:t>профессиональный</a:t>
            </a:r>
            <a:r>
              <a:rPr sz="2400" b="1" spc="-1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B3181"/>
                </a:solidFill>
                <a:latin typeface="Arial"/>
                <a:cs typeface="Arial"/>
              </a:rPr>
              <a:t>уровень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ts val="2845"/>
              </a:lnSpc>
            </a:pP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в</a:t>
            </a:r>
            <a:r>
              <a:rPr sz="24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определенном</a:t>
            </a:r>
            <a:r>
              <a:rPr sz="24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направлении</a:t>
            </a:r>
            <a:r>
              <a:rPr sz="2400" spc="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педагогической</a:t>
            </a:r>
            <a:r>
              <a:rPr sz="24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деятельности;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педагоги,</a:t>
            </a:r>
            <a:r>
              <a:rPr sz="24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желающие</a:t>
            </a:r>
            <a:r>
              <a:rPr sz="2400" spc="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3525" spc="37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овладеть</a:t>
            </a:r>
            <a:r>
              <a:rPr sz="3525" spc="30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3525" spc="37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современными</a:t>
            </a:r>
            <a:r>
              <a:rPr sz="3525" spc="30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 IT-программами,</a:t>
            </a:r>
            <a:r>
              <a:rPr sz="3525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endParaRPr sz="3525" baseline="1182" dirty="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sz="3525" spc="37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цифровыми</a:t>
            </a:r>
            <a:r>
              <a:rPr sz="3525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3525" spc="37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навыками,</a:t>
            </a:r>
            <a:r>
              <a:rPr sz="3525" spc="7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3525" spc="37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ИКТ-компетенциями</a:t>
            </a:r>
            <a:r>
              <a:rPr sz="3525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и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т.д.;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педагоги,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 находящиеся </a:t>
            </a:r>
            <a:r>
              <a:rPr sz="3525" spc="37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в</a:t>
            </a:r>
            <a:r>
              <a:rPr sz="3525" spc="15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3525" spc="30" baseline="1182" dirty="0" err="1">
                <a:solidFill>
                  <a:srgbClr val="1B3181"/>
                </a:solidFill>
                <a:latin typeface="Microsoft Sans Serif"/>
                <a:cs typeface="Microsoft Sans Serif"/>
              </a:rPr>
              <a:t>состоянии</a:t>
            </a:r>
            <a:r>
              <a:rPr sz="3525" spc="15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3525" spc="37" baseline="1182" dirty="0" err="1" smtClean="0">
                <a:solidFill>
                  <a:srgbClr val="1B3181"/>
                </a:solidFill>
                <a:latin typeface="Microsoft Sans Serif"/>
                <a:cs typeface="Microsoft Sans Serif"/>
              </a:rPr>
              <a:t>эмоционального</a:t>
            </a:r>
            <a:r>
              <a:rPr sz="3525" spc="-7" baseline="1182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3525" spc="30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выгорания</a:t>
            </a:r>
            <a:r>
              <a:rPr sz="2400" spc="20" dirty="0">
                <a:solidFill>
                  <a:srgbClr val="1B3181"/>
                </a:solidFill>
                <a:latin typeface="Microsoft Sans Serif"/>
                <a:cs typeface="Microsoft Sans Serif"/>
              </a:rPr>
              <a:t>;</a:t>
            </a:r>
            <a:endParaRPr sz="2400" dirty="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ts val="2900"/>
              </a:lnSpc>
              <a:spcBef>
                <a:spcPts val="4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педагоги,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испытывающие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другие </a:t>
            </a:r>
            <a:r>
              <a:rPr sz="3525" spc="37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профессиональные </a:t>
            </a:r>
            <a:r>
              <a:rPr sz="3525" spc="30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затруднения</a:t>
            </a:r>
            <a:r>
              <a:rPr sz="2400" spc="20" dirty="0">
                <a:solidFill>
                  <a:srgbClr val="1B3181"/>
                </a:solidFill>
                <a:latin typeface="Microsoft Sans Serif"/>
                <a:cs typeface="Microsoft Sans Serif"/>
              </a:rPr>
              <a:t>, </a:t>
            </a:r>
            <a:r>
              <a:rPr sz="2400" spc="2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имеющие</a:t>
            </a:r>
            <a:r>
              <a:rPr sz="2400" spc="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3525" spc="37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профессиональные</a:t>
            </a:r>
            <a:r>
              <a:rPr sz="3525" spc="22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3525" spc="37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дефициты</a:t>
            </a:r>
            <a:r>
              <a:rPr sz="3525" spc="30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и</a:t>
            </a:r>
            <a:r>
              <a:rPr sz="24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осознающие</a:t>
            </a:r>
            <a:r>
              <a:rPr sz="24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потребность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 в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наставнике;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81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стажеры/студенты,</a:t>
            </a:r>
            <a:r>
              <a:rPr sz="24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заключившие</a:t>
            </a:r>
            <a:r>
              <a:rPr sz="2400" spc="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договор</a:t>
            </a:r>
            <a:r>
              <a:rPr sz="24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с</a:t>
            </a:r>
            <a:r>
              <a:rPr sz="2400" spc="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обязательством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endParaRPr sz="2400" dirty="0">
              <a:latin typeface="Microsoft Sans Serif"/>
              <a:cs typeface="Microsoft Sans Serif"/>
            </a:endParaRPr>
          </a:p>
          <a:p>
            <a:pPr marL="355600" marR="325755">
              <a:lnSpc>
                <a:spcPts val="2810"/>
              </a:lnSpc>
              <a:spcBef>
                <a:spcPts val="150"/>
              </a:spcBef>
            </a:pP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последующего</a:t>
            </a:r>
            <a:r>
              <a:rPr sz="24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принятия</a:t>
            </a:r>
            <a:r>
              <a:rPr sz="24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на</a:t>
            </a:r>
            <a:r>
              <a:rPr sz="2400" spc="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работу</a:t>
            </a:r>
            <a:r>
              <a:rPr sz="2400" spc="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и/или</a:t>
            </a:r>
            <a:r>
              <a:rPr sz="24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проходящие</a:t>
            </a:r>
            <a:r>
              <a:rPr sz="2400" spc="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стажировку/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практику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в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 образовательной организации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7004" y="307339"/>
            <a:ext cx="5730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Категории</a:t>
            </a:r>
            <a:r>
              <a:rPr spc="-105" dirty="0"/>
              <a:t> </a:t>
            </a:r>
            <a:r>
              <a:rPr spc="-35" dirty="0"/>
              <a:t>наставляемых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37872" y="6598919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6FC0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63651"/>
            <a:ext cx="115062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200" spc="-5" dirty="0" smtClean="0">
                <a:solidFill>
                  <a:srgbClr val="061496"/>
                </a:solidFill>
              </a:rPr>
              <a:t>Региона</a:t>
            </a:r>
            <a:r>
              <a:rPr sz="3200" spc="-5" dirty="0" err="1" smtClean="0">
                <a:solidFill>
                  <a:srgbClr val="061496"/>
                </a:solidFill>
              </a:rPr>
              <a:t>льный</a:t>
            </a:r>
            <a:r>
              <a:rPr sz="3200" spc="-70" dirty="0" smtClean="0">
                <a:solidFill>
                  <a:srgbClr val="061496"/>
                </a:solidFill>
              </a:rPr>
              <a:t> </a:t>
            </a:r>
            <a:r>
              <a:rPr sz="3200" spc="-5" dirty="0" err="1" smtClean="0">
                <a:solidFill>
                  <a:srgbClr val="061496"/>
                </a:solidFill>
              </a:rPr>
              <a:t>уровень</a:t>
            </a:r>
            <a:r>
              <a:rPr lang="ru-RU" sz="3200" spc="-5" dirty="0" smtClean="0">
                <a:solidFill>
                  <a:srgbClr val="061496"/>
                </a:solidFill>
              </a:rPr>
              <a:t>:</a:t>
            </a:r>
            <a:br>
              <a:rPr lang="ru-RU" sz="3200" spc="-5" dirty="0" smtClean="0">
                <a:solidFill>
                  <a:srgbClr val="061496"/>
                </a:solidFill>
              </a:rPr>
            </a:br>
            <a:r>
              <a:rPr lang="ru-RU" sz="3200" spc="-5" dirty="0" smtClean="0">
                <a:solidFill>
                  <a:srgbClr val="061496"/>
                </a:solidFill>
              </a:rPr>
              <a:t>модель</a:t>
            </a:r>
            <a:r>
              <a:rPr lang="ru-RU" sz="3200" spc="-5" dirty="0" smtClean="0">
                <a:solidFill>
                  <a:srgbClr val="061496"/>
                </a:solidFill>
              </a:rPr>
              <a:t> </a:t>
            </a:r>
            <a:r>
              <a:rPr lang="ru-RU" sz="3200" spc="-5" dirty="0" smtClean="0">
                <a:solidFill>
                  <a:srgbClr val="061496"/>
                </a:solidFill>
              </a:rPr>
              <a:t>наставничества</a:t>
            </a:r>
            <a:endParaRPr sz="3200" dirty="0">
              <a:solidFill>
                <a:srgbClr val="061496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98220" y="1266680"/>
            <a:ext cx="2550795" cy="1045844"/>
            <a:chOff x="1998220" y="1266680"/>
            <a:chExt cx="2550795" cy="1045844"/>
          </a:xfrm>
        </p:grpSpPr>
        <p:sp>
          <p:nvSpPr>
            <p:cNvPr id="4" name="object 4"/>
            <p:cNvSpPr/>
            <p:nvPr/>
          </p:nvSpPr>
          <p:spPr>
            <a:xfrm>
              <a:off x="2010920" y="1279380"/>
              <a:ext cx="2525395" cy="1020444"/>
            </a:xfrm>
            <a:custGeom>
              <a:avLst/>
              <a:gdLst/>
              <a:ahLst/>
              <a:cxnLst/>
              <a:rect l="l" t="t" r="r" b="b"/>
              <a:pathLst>
                <a:path w="2525395" h="1020444">
                  <a:moveTo>
                    <a:pt x="2354835" y="0"/>
                  </a:moveTo>
                  <a:lnTo>
                    <a:pt x="170041" y="0"/>
                  </a:lnTo>
                  <a:lnTo>
                    <a:pt x="124837" y="6074"/>
                  </a:lnTo>
                  <a:lnTo>
                    <a:pt x="84218" y="23215"/>
                  </a:lnTo>
                  <a:lnTo>
                    <a:pt x="49804" y="49804"/>
                  </a:lnTo>
                  <a:lnTo>
                    <a:pt x="23215" y="84218"/>
                  </a:lnTo>
                  <a:lnTo>
                    <a:pt x="6074" y="124838"/>
                  </a:lnTo>
                  <a:lnTo>
                    <a:pt x="0" y="170042"/>
                  </a:lnTo>
                  <a:lnTo>
                    <a:pt x="0" y="850191"/>
                  </a:lnTo>
                  <a:lnTo>
                    <a:pt x="6074" y="895395"/>
                  </a:lnTo>
                  <a:lnTo>
                    <a:pt x="23215" y="936015"/>
                  </a:lnTo>
                  <a:lnTo>
                    <a:pt x="49804" y="970430"/>
                  </a:lnTo>
                  <a:lnTo>
                    <a:pt x="84218" y="997018"/>
                  </a:lnTo>
                  <a:lnTo>
                    <a:pt x="124837" y="1014160"/>
                  </a:lnTo>
                  <a:lnTo>
                    <a:pt x="170041" y="1020234"/>
                  </a:lnTo>
                  <a:lnTo>
                    <a:pt x="2354835" y="1020234"/>
                  </a:lnTo>
                  <a:lnTo>
                    <a:pt x="2400039" y="1014160"/>
                  </a:lnTo>
                  <a:lnTo>
                    <a:pt x="2440658" y="997018"/>
                  </a:lnTo>
                  <a:lnTo>
                    <a:pt x="2475072" y="970430"/>
                  </a:lnTo>
                  <a:lnTo>
                    <a:pt x="2501661" y="936015"/>
                  </a:lnTo>
                  <a:lnTo>
                    <a:pt x="2518802" y="895395"/>
                  </a:lnTo>
                  <a:lnTo>
                    <a:pt x="2524876" y="850191"/>
                  </a:lnTo>
                  <a:lnTo>
                    <a:pt x="2524876" y="170042"/>
                  </a:lnTo>
                  <a:lnTo>
                    <a:pt x="2518802" y="124838"/>
                  </a:lnTo>
                  <a:lnTo>
                    <a:pt x="2501661" y="84218"/>
                  </a:lnTo>
                  <a:lnTo>
                    <a:pt x="2475072" y="49804"/>
                  </a:lnTo>
                  <a:lnTo>
                    <a:pt x="2440658" y="23215"/>
                  </a:lnTo>
                  <a:lnTo>
                    <a:pt x="2400039" y="6074"/>
                  </a:lnTo>
                  <a:lnTo>
                    <a:pt x="235483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10920" y="1279380"/>
              <a:ext cx="2525395" cy="1020444"/>
            </a:xfrm>
            <a:custGeom>
              <a:avLst/>
              <a:gdLst/>
              <a:ahLst/>
              <a:cxnLst/>
              <a:rect l="l" t="t" r="r" b="b"/>
              <a:pathLst>
                <a:path w="2525395" h="1020444">
                  <a:moveTo>
                    <a:pt x="0" y="170042"/>
                  </a:moveTo>
                  <a:lnTo>
                    <a:pt x="6074" y="124838"/>
                  </a:lnTo>
                  <a:lnTo>
                    <a:pt x="23215" y="84218"/>
                  </a:lnTo>
                  <a:lnTo>
                    <a:pt x="49804" y="49804"/>
                  </a:lnTo>
                  <a:lnTo>
                    <a:pt x="84218" y="23215"/>
                  </a:lnTo>
                  <a:lnTo>
                    <a:pt x="124838" y="6074"/>
                  </a:lnTo>
                  <a:lnTo>
                    <a:pt x="170042" y="0"/>
                  </a:lnTo>
                  <a:lnTo>
                    <a:pt x="2354835" y="0"/>
                  </a:lnTo>
                  <a:lnTo>
                    <a:pt x="2400039" y="6074"/>
                  </a:lnTo>
                  <a:lnTo>
                    <a:pt x="2440658" y="23215"/>
                  </a:lnTo>
                  <a:lnTo>
                    <a:pt x="2475073" y="49804"/>
                  </a:lnTo>
                  <a:lnTo>
                    <a:pt x="2501662" y="84218"/>
                  </a:lnTo>
                  <a:lnTo>
                    <a:pt x="2518803" y="124838"/>
                  </a:lnTo>
                  <a:lnTo>
                    <a:pt x="2524878" y="170042"/>
                  </a:lnTo>
                  <a:lnTo>
                    <a:pt x="2524878" y="850192"/>
                  </a:lnTo>
                  <a:lnTo>
                    <a:pt x="2518803" y="895396"/>
                  </a:lnTo>
                  <a:lnTo>
                    <a:pt x="2501662" y="936016"/>
                  </a:lnTo>
                  <a:lnTo>
                    <a:pt x="2475073" y="970430"/>
                  </a:lnTo>
                  <a:lnTo>
                    <a:pt x="2440658" y="997019"/>
                  </a:lnTo>
                  <a:lnTo>
                    <a:pt x="2400039" y="1014160"/>
                  </a:lnTo>
                  <a:lnTo>
                    <a:pt x="2354835" y="1020235"/>
                  </a:lnTo>
                  <a:lnTo>
                    <a:pt x="170042" y="1020235"/>
                  </a:lnTo>
                  <a:lnTo>
                    <a:pt x="124838" y="1014160"/>
                  </a:lnTo>
                  <a:lnTo>
                    <a:pt x="84218" y="997019"/>
                  </a:lnTo>
                  <a:lnTo>
                    <a:pt x="49804" y="970430"/>
                  </a:lnTo>
                  <a:lnTo>
                    <a:pt x="23215" y="936016"/>
                  </a:lnTo>
                  <a:lnTo>
                    <a:pt x="6074" y="895396"/>
                  </a:lnTo>
                  <a:lnTo>
                    <a:pt x="0" y="850192"/>
                  </a:lnTo>
                  <a:lnTo>
                    <a:pt x="0" y="17004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12775" y="1556003"/>
            <a:ext cx="1721485" cy="42191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226695" algn="ctr">
              <a:lnSpc>
                <a:spcPts val="1510"/>
              </a:lnSpc>
              <a:spcBef>
                <a:spcPts val="290"/>
              </a:spcBef>
            </a:pPr>
            <a:r>
              <a:rPr lang="ru-RU" sz="1400" b="1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b="1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етодическая</a:t>
            </a:r>
            <a:r>
              <a:rPr sz="1400" b="1" spc="-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служба</a:t>
            </a:r>
            <a:r>
              <a:rPr lang="ru-RU" sz="14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ИРО ПК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99722" y="2226328"/>
            <a:ext cx="2226945" cy="1495425"/>
            <a:chOff x="4099722" y="2226328"/>
            <a:chExt cx="2226945" cy="1495425"/>
          </a:xfrm>
        </p:grpSpPr>
        <p:sp>
          <p:nvSpPr>
            <p:cNvPr id="8" name="object 8"/>
            <p:cNvSpPr/>
            <p:nvPr/>
          </p:nvSpPr>
          <p:spPr>
            <a:xfrm>
              <a:off x="4540736" y="2231090"/>
              <a:ext cx="420370" cy="452755"/>
            </a:xfrm>
            <a:custGeom>
              <a:avLst/>
              <a:gdLst/>
              <a:ahLst/>
              <a:cxnLst/>
              <a:rect l="l" t="t" r="r" b="b"/>
              <a:pathLst>
                <a:path w="420370" h="452755">
                  <a:moveTo>
                    <a:pt x="0" y="0"/>
                  </a:moveTo>
                  <a:lnTo>
                    <a:pt x="40103" y="32644"/>
                  </a:lnTo>
                  <a:lnTo>
                    <a:pt x="79334" y="66268"/>
                  </a:lnTo>
                  <a:lnTo>
                    <a:pt x="117677" y="100852"/>
                  </a:lnTo>
                  <a:lnTo>
                    <a:pt x="155115" y="136378"/>
                  </a:lnTo>
                  <a:lnTo>
                    <a:pt x="191630" y="172829"/>
                  </a:lnTo>
                  <a:lnTo>
                    <a:pt x="227206" y="210185"/>
                  </a:lnTo>
                  <a:lnTo>
                    <a:pt x="261826" y="248430"/>
                  </a:lnTo>
                  <a:lnTo>
                    <a:pt x="295472" y="287544"/>
                  </a:lnTo>
                  <a:lnTo>
                    <a:pt x="328129" y="327510"/>
                  </a:lnTo>
                  <a:lnTo>
                    <a:pt x="359779" y="368308"/>
                  </a:lnTo>
                  <a:lnTo>
                    <a:pt x="390405" y="409922"/>
                  </a:lnTo>
                  <a:lnTo>
                    <a:pt x="419991" y="452333"/>
                  </a:lnTo>
                </a:path>
              </a:pathLst>
            </a:custGeom>
            <a:ln w="9525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12422" y="2688638"/>
              <a:ext cx="2201545" cy="1020444"/>
            </a:xfrm>
            <a:custGeom>
              <a:avLst/>
              <a:gdLst/>
              <a:ahLst/>
              <a:cxnLst/>
              <a:rect l="l" t="t" r="r" b="b"/>
              <a:pathLst>
                <a:path w="2201545" h="1020445">
                  <a:moveTo>
                    <a:pt x="2031185" y="0"/>
                  </a:moveTo>
                  <a:lnTo>
                    <a:pt x="170040" y="0"/>
                  </a:lnTo>
                  <a:lnTo>
                    <a:pt x="124837" y="6074"/>
                  </a:lnTo>
                  <a:lnTo>
                    <a:pt x="84217" y="23215"/>
                  </a:lnTo>
                  <a:lnTo>
                    <a:pt x="49803" y="49804"/>
                  </a:lnTo>
                  <a:lnTo>
                    <a:pt x="23215" y="84218"/>
                  </a:lnTo>
                  <a:lnTo>
                    <a:pt x="6074" y="124837"/>
                  </a:lnTo>
                  <a:lnTo>
                    <a:pt x="0" y="170041"/>
                  </a:lnTo>
                  <a:lnTo>
                    <a:pt x="0" y="850192"/>
                  </a:lnTo>
                  <a:lnTo>
                    <a:pt x="6074" y="895396"/>
                  </a:lnTo>
                  <a:lnTo>
                    <a:pt x="23215" y="936015"/>
                  </a:lnTo>
                  <a:lnTo>
                    <a:pt x="49803" y="970430"/>
                  </a:lnTo>
                  <a:lnTo>
                    <a:pt x="84217" y="997018"/>
                  </a:lnTo>
                  <a:lnTo>
                    <a:pt x="124837" y="1014160"/>
                  </a:lnTo>
                  <a:lnTo>
                    <a:pt x="170040" y="1020234"/>
                  </a:lnTo>
                  <a:lnTo>
                    <a:pt x="2031185" y="1020234"/>
                  </a:lnTo>
                  <a:lnTo>
                    <a:pt x="2076389" y="1014160"/>
                  </a:lnTo>
                  <a:lnTo>
                    <a:pt x="2117009" y="997018"/>
                  </a:lnTo>
                  <a:lnTo>
                    <a:pt x="2151423" y="970430"/>
                  </a:lnTo>
                  <a:lnTo>
                    <a:pt x="2178011" y="936015"/>
                  </a:lnTo>
                  <a:lnTo>
                    <a:pt x="2195153" y="895396"/>
                  </a:lnTo>
                  <a:lnTo>
                    <a:pt x="2201227" y="850192"/>
                  </a:lnTo>
                  <a:lnTo>
                    <a:pt x="2201227" y="170041"/>
                  </a:lnTo>
                  <a:lnTo>
                    <a:pt x="2195153" y="124837"/>
                  </a:lnTo>
                  <a:lnTo>
                    <a:pt x="2178011" y="84218"/>
                  </a:lnTo>
                  <a:lnTo>
                    <a:pt x="2151423" y="49804"/>
                  </a:lnTo>
                  <a:lnTo>
                    <a:pt x="2117009" y="23215"/>
                  </a:lnTo>
                  <a:lnTo>
                    <a:pt x="2076389" y="6074"/>
                  </a:lnTo>
                  <a:lnTo>
                    <a:pt x="203118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12422" y="2688638"/>
              <a:ext cx="2201545" cy="1020444"/>
            </a:xfrm>
            <a:custGeom>
              <a:avLst/>
              <a:gdLst/>
              <a:ahLst/>
              <a:cxnLst/>
              <a:rect l="l" t="t" r="r" b="b"/>
              <a:pathLst>
                <a:path w="2201545" h="1020445">
                  <a:moveTo>
                    <a:pt x="0" y="170041"/>
                  </a:moveTo>
                  <a:lnTo>
                    <a:pt x="6074" y="124837"/>
                  </a:lnTo>
                  <a:lnTo>
                    <a:pt x="23215" y="84218"/>
                  </a:lnTo>
                  <a:lnTo>
                    <a:pt x="49804" y="49804"/>
                  </a:lnTo>
                  <a:lnTo>
                    <a:pt x="84218" y="23215"/>
                  </a:lnTo>
                  <a:lnTo>
                    <a:pt x="124837" y="6074"/>
                  </a:lnTo>
                  <a:lnTo>
                    <a:pt x="170041" y="0"/>
                  </a:lnTo>
                  <a:lnTo>
                    <a:pt x="2031186" y="0"/>
                  </a:lnTo>
                  <a:lnTo>
                    <a:pt x="2076390" y="6074"/>
                  </a:lnTo>
                  <a:lnTo>
                    <a:pt x="2117009" y="23215"/>
                  </a:lnTo>
                  <a:lnTo>
                    <a:pt x="2151424" y="49804"/>
                  </a:lnTo>
                  <a:lnTo>
                    <a:pt x="2178012" y="84218"/>
                  </a:lnTo>
                  <a:lnTo>
                    <a:pt x="2195153" y="124837"/>
                  </a:lnTo>
                  <a:lnTo>
                    <a:pt x="2201228" y="170041"/>
                  </a:lnTo>
                  <a:lnTo>
                    <a:pt x="2201228" y="850193"/>
                  </a:lnTo>
                  <a:lnTo>
                    <a:pt x="2195153" y="895397"/>
                  </a:lnTo>
                  <a:lnTo>
                    <a:pt x="2178012" y="936016"/>
                  </a:lnTo>
                  <a:lnTo>
                    <a:pt x="2151424" y="970430"/>
                  </a:lnTo>
                  <a:lnTo>
                    <a:pt x="2117009" y="997019"/>
                  </a:lnTo>
                  <a:lnTo>
                    <a:pt x="2076390" y="1014160"/>
                  </a:lnTo>
                  <a:lnTo>
                    <a:pt x="2031186" y="1020235"/>
                  </a:lnTo>
                  <a:lnTo>
                    <a:pt x="170041" y="1020235"/>
                  </a:lnTo>
                  <a:lnTo>
                    <a:pt x="124837" y="1014160"/>
                  </a:lnTo>
                  <a:lnTo>
                    <a:pt x="84218" y="997019"/>
                  </a:lnTo>
                  <a:lnTo>
                    <a:pt x="49804" y="970430"/>
                  </a:lnTo>
                  <a:lnTo>
                    <a:pt x="23215" y="936016"/>
                  </a:lnTo>
                  <a:lnTo>
                    <a:pt x="6074" y="895397"/>
                  </a:lnTo>
                  <a:lnTo>
                    <a:pt x="0" y="850193"/>
                  </a:lnTo>
                  <a:lnTo>
                    <a:pt x="0" y="17004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419601" y="2819401"/>
            <a:ext cx="1676400" cy="614271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28600" marR="5080" indent="-216535" algn="ctr">
              <a:lnSpc>
                <a:spcPts val="1510"/>
              </a:lnSpc>
              <a:spcBef>
                <a:spcPts val="29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Calibri"/>
                <a:cs typeface="Calibri"/>
              </a:rPr>
              <a:t>Региональное объединение НАСТАВНИКИ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98111" y="3717154"/>
            <a:ext cx="2348230" cy="2284730"/>
            <a:chOff x="3298111" y="3717154"/>
            <a:chExt cx="2348230" cy="2284730"/>
          </a:xfrm>
        </p:grpSpPr>
        <p:sp>
          <p:nvSpPr>
            <p:cNvPr id="13" name="object 13"/>
            <p:cNvSpPr/>
            <p:nvPr/>
          </p:nvSpPr>
          <p:spPr>
            <a:xfrm>
              <a:off x="4971850" y="3721916"/>
              <a:ext cx="340995" cy="1236345"/>
            </a:xfrm>
            <a:custGeom>
              <a:avLst/>
              <a:gdLst/>
              <a:ahLst/>
              <a:cxnLst/>
              <a:rect l="l" t="t" r="r" b="b"/>
              <a:pathLst>
                <a:path w="340995" h="1236345">
                  <a:moveTo>
                    <a:pt x="338192" y="0"/>
                  </a:moveTo>
                  <a:lnTo>
                    <a:pt x="340219" y="50477"/>
                  </a:lnTo>
                  <a:lnTo>
                    <a:pt x="340996" y="100895"/>
                  </a:lnTo>
                  <a:lnTo>
                    <a:pt x="340528" y="151232"/>
                  </a:lnTo>
                  <a:lnTo>
                    <a:pt x="338821" y="201465"/>
                  </a:lnTo>
                  <a:lnTo>
                    <a:pt x="335882" y="251573"/>
                  </a:lnTo>
                  <a:lnTo>
                    <a:pt x="331715" y="301534"/>
                  </a:lnTo>
                  <a:lnTo>
                    <a:pt x="326328" y="351326"/>
                  </a:lnTo>
                  <a:lnTo>
                    <a:pt x="319726" y="400927"/>
                  </a:lnTo>
                  <a:lnTo>
                    <a:pt x="311916" y="450315"/>
                  </a:lnTo>
                  <a:lnTo>
                    <a:pt x="302902" y="499468"/>
                  </a:lnTo>
                  <a:lnTo>
                    <a:pt x="292692" y="548364"/>
                  </a:lnTo>
                  <a:lnTo>
                    <a:pt x="281291" y="596982"/>
                  </a:lnTo>
                  <a:lnTo>
                    <a:pt x="268705" y="645299"/>
                  </a:lnTo>
                  <a:lnTo>
                    <a:pt x="254940" y="693294"/>
                  </a:lnTo>
                  <a:lnTo>
                    <a:pt x="240003" y="740944"/>
                  </a:lnTo>
                  <a:lnTo>
                    <a:pt x="223898" y="788228"/>
                  </a:lnTo>
                  <a:lnTo>
                    <a:pt x="206633" y="835123"/>
                  </a:lnTo>
                  <a:lnTo>
                    <a:pt x="188213" y="881609"/>
                  </a:lnTo>
                  <a:lnTo>
                    <a:pt x="168644" y="927662"/>
                  </a:lnTo>
                  <a:lnTo>
                    <a:pt x="147933" y="973261"/>
                  </a:lnTo>
                  <a:lnTo>
                    <a:pt x="126084" y="1018384"/>
                  </a:lnTo>
                  <a:lnTo>
                    <a:pt x="103105" y="1063010"/>
                  </a:lnTo>
                  <a:lnTo>
                    <a:pt x="79001" y="1107115"/>
                  </a:lnTo>
                  <a:lnTo>
                    <a:pt x="53778" y="1150679"/>
                  </a:lnTo>
                  <a:lnTo>
                    <a:pt x="27442" y="1193679"/>
                  </a:lnTo>
                  <a:lnTo>
                    <a:pt x="0" y="1236094"/>
                  </a:lnTo>
                </a:path>
              </a:pathLst>
            </a:custGeom>
            <a:ln w="9525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10811" y="4968866"/>
              <a:ext cx="2322830" cy="1020444"/>
            </a:xfrm>
            <a:custGeom>
              <a:avLst/>
              <a:gdLst/>
              <a:ahLst/>
              <a:cxnLst/>
              <a:rect l="l" t="t" r="r" b="b"/>
              <a:pathLst>
                <a:path w="2322829" h="1020445">
                  <a:moveTo>
                    <a:pt x="2152625" y="0"/>
                  </a:moveTo>
                  <a:lnTo>
                    <a:pt x="170042" y="0"/>
                  </a:lnTo>
                  <a:lnTo>
                    <a:pt x="124838" y="6074"/>
                  </a:lnTo>
                  <a:lnTo>
                    <a:pt x="84219" y="23215"/>
                  </a:lnTo>
                  <a:lnTo>
                    <a:pt x="49804" y="49804"/>
                  </a:lnTo>
                  <a:lnTo>
                    <a:pt x="23215" y="84218"/>
                  </a:lnTo>
                  <a:lnTo>
                    <a:pt x="6074" y="124837"/>
                  </a:lnTo>
                  <a:lnTo>
                    <a:pt x="0" y="170041"/>
                  </a:lnTo>
                  <a:lnTo>
                    <a:pt x="0" y="850192"/>
                  </a:lnTo>
                  <a:lnTo>
                    <a:pt x="6074" y="895396"/>
                  </a:lnTo>
                  <a:lnTo>
                    <a:pt x="23215" y="936015"/>
                  </a:lnTo>
                  <a:lnTo>
                    <a:pt x="49804" y="970430"/>
                  </a:lnTo>
                  <a:lnTo>
                    <a:pt x="84219" y="997018"/>
                  </a:lnTo>
                  <a:lnTo>
                    <a:pt x="124838" y="1014160"/>
                  </a:lnTo>
                  <a:lnTo>
                    <a:pt x="170042" y="1020234"/>
                  </a:lnTo>
                  <a:lnTo>
                    <a:pt x="2152625" y="1020234"/>
                  </a:lnTo>
                  <a:lnTo>
                    <a:pt x="2197829" y="1014160"/>
                  </a:lnTo>
                  <a:lnTo>
                    <a:pt x="2238449" y="997018"/>
                  </a:lnTo>
                  <a:lnTo>
                    <a:pt x="2272863" y="970430"/>
                  </a:lnTo>
                  <a:lnTo>
                    <a:pt x="2299451" y="936015"/>
                  </a:lnTo>
                  <a:lnTo>
                    <a:pt x="2316593" y="895396"/>
                  </a:lnTo>
                  <a:lnTo>
                    <a:pt x="2322667" y="850192"/>
                  </a:lnTo>
                  <a:lnTo>
                    <a:pt x="2322667" y="170041"/>
                  </a:lnTo>
                  <a:lnTo>
                    <a:pt x="2316593" y="124837"/>
                  </a:lnTo>
                  <a:lnTo>
                    <a:pt x="2299451" y="84218"/>
                  </a:lnTo>
                  <a:lnTo>
                    <a:pt x="2272863" y="49804"/>
                  </a:lnTo>
                  <a:lnTo>
                    <a:pt x="2238449" y="23215"/>
                  </a:lnTo>
                  <a:lnTo>
                    <a:pt x="2197829" y="6074"/>
                  </a:lnTo>
                  <a:lnTo>
                    <a:pt x="215262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10811" y="4968866"/>
              <a:ext cx="2322830" cy="1020444"/>
            </a:xfrm>
            <a:custGeom>
              <a:avLst/>
              <a:gdLst/>
              <a:ahLst/>
              <a:cxnLst/>
              <a:rect l="l" t="t" r="r" b="b"/>
              <a:pathLst>
                <a:path w="2322829" h="1020445">
                  <a:moveTo>
                    <a:pt x="0" y="170042"/>
                  </a:moveTo>
                  <a:lnTo>
                    <a:pt x="6074" y="124838"/>
                  </a:lnTo>
                  <a:lnTo>
                    <a:pt x="23215" y="84218"/>
                  </a:lnTo>
                  <a:lnTo>
                    <a:pt x="49804" y="49804"/>
                  </a:lnTo>
                  <a:lnTo>
                    <a:pt x="84218" y="23215"/>
                  </a:lnTo>
                  <a:lnTo>
                    <a:pt x="124838" y="6074"/>
                  </a:lnTo>
                  <a:lnTo>
                    <a:pt x="170041" y="0"/>
                  </a:lnTo>
                  <a:lnTo>
                    <a:pt x="2152625" y="0"/>
                  </a:lnTo>
                  <a:lnTo>
                    <a:pt x="2197829" y="6074"/>
                  </a:lnTo>
                  <a:lnTo>
                    <a:pt x="2238448" y="23215"/>
                  </a:lnTo>
                  <a:lnTo>
                    <a:pt x="2272863" y="49804"/>
                  </a:lnTo>
                  <a:lnTo>
                    <a:pt x="2299451" y="84218"/>
                  </a:lnTo>
                  <a:lnTo>
                    <a:pt x="2316592" y="124838"/>
                  </a:lnTo>
                  <a:lnTo>
                    <a:pt x="2322667" y="170042"/>
                  </a:lnTo>
                  <a:lnTo>
                    <a:pt x="2322667" y="850192"/>
                  </a:lnTo>
                  <a:lnTo>
                    <a:pt x="2316592" y="895396"/>
                  </a:lnTo>
                  <a:lnTo>
                    <a:pt x="2299451" y="936016"/>
                  </a:lnTo>
                  <a:lnTo>
                    <a:pt x="2272863" y="970430"/>
                  </a:lnTo>
                  <a:lnTo>
                    <a:pt x="2238448" y="997019"/>
                  </a:lnTo>
                  <a:lnTo>
                    <a:pt x="2197829" y="1014160"/>
                  </a:lnTo>
                  <a:lnTo>
                    <a:pt x="2152625" y="1020235"/>
                  </a:lnTo>
                  <a:lnTo>
                    <a:pt x="170041" y="1020235"/>
                  </a:lnTo>
                  <a:lnTo>
                    <a:pt x="124838" y="1014160"/>
                  </a:lnTo>
                  <a:lnTo>
                    <a:pt x="84218" y="997019"/>
                  </a:lnTo>
                  <a:lnTo>
                    <a:pt x="49804" y="970430"/>
                  </a:lnTo>
                  <a:lnTo>
                    <a:pt x="23215" y="936016"/>
                  </a:lnTo>
                  <a:lnTo>
                    <a:pt x="6074" y="895396"/>
                  </a:lnTo>
                  <a:lnTo>
                    <a:pt x="0" y="850192"/>
                  </a:lnTo>
                  <a:lnTo>
                    <a:pt x="0" y="17004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666361" y="5257800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ктив</a:t>
            </a:r>
            <a:r>
              <a:rPr lang="ru-RU" sz="1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СМП ПК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26145" y="4956166"/>
            <a:ext cx="2388870" cy="1045844"/>
            <a:chOff x="926145" y="4956166"/>
            <a:chExt cx="2388870" cy="1045844"/>
          </a:xfrm>
        </p:grpSpPr>
        <p:sp>
          <p:nvSpPr>
            <p:cNvPr id="18" name="object 18"/>
            <p:cNvSpPr/>
            <p:nvPr/>
          </p:nvSpPr>
          <p:spPr>
            <a:xfrm>
              <a:off x="3211301" y="5867548"/>
              <a:ext cx="99060" cy="1270"/>
            </a:xfrm>
            <a:custGeom>
              <a:avLst/>
              <a:gdLst/>
              <a:ahLst/>
              <a:cxnLst/>
              <a:rect l="l" t="t" r="r" b="b"/>
              <a:pathLst>
                <a:path w="99060" h="1270">
                  <a:moveTo>
                    <a:pt x="98504" y="619"/>
                  </a:moveTo>
                  <a:lnTo>
                    <a:pt x="73876" y="910"/>
                  </a:lnTo>
                  <a:lnTo>
                    <a:pt x="49248" y="904"/>
                  </a:lnTo>
                  <a:lnTo>
                    <a:pt x="24621" y="60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845" y="4968866"/>
              <a:ext cx="2272030" cy="1020444"/>
            </a:xfrm>
            <a:custGeom>
              <a:avLst/>
              <a:gdLst/>
              <a:ahLst/>
              <a:cxnLst/>
              <a:rect l="l" t="t" r="r" b="b"/>
              <a:pathLst>
                <a:path w="2272030" h="1020445">
                  <a:moveTo>
                    <a:pt x="2101408" y="0"/>
                  </a:moveTo>
                  <a:lnTo>
                    <a:pt x="170043" y="0"/>
                  </a:lnTo>
                  <a:lnTo>
                    <a:pt x="124839" y="6074"/>
                  </a:lnTo>
                  <a:lnTo>
                    <a:pt x="84219" y="23215"/>
                  </a:lnTo>
                  <a:lnTo>
                    <a:pt x="49804" y="49804"/>
                  </a:lnTo>
                  <a:lnTo>
                    <a:pt x="23215" y="84218"/>
                  </a:lnTo>
                  <a:lnTo>
                    <a:pt x="6074" y="124838"/>
                  </a:lnTo>
                  <a:lnTo>
                    <a:pt x="0" y="170042"/>
                  </a:lnTo>
                  <a:lnTo>
                    <a:pt x="0" y="850190"/>
                  </a:lnTo>
                  <a:lnTo>
                    <a:pt x="6074" y="895395"/>
                  </a:lnTo>
                  <a:lnTo>
                    <a:pt x="23215" y="936015"/>
                  </a:lnTo>
                  <a:lnTo>
                    <a:pt x="49804" y="970429"/>
                  </a:lnTo>
                  <a:lnTo>
                    <a:pt x="84219" y="997018"/>
                  </a:lnTo>
                  <a:lnTo>
                    <a:pt x="124839" y="1014160"/>
                  </a:lnTo>
                  <a:lnTo>
                    <a:pt x="170043" y="1020234"/>
                  </a:lnTo>
                  <a:lnTo>
                    <a:pt x="2101408" y="1020234"/>
                  </a:lnTo>
                  <a:lnTo>
                    <a:pt x="2146612" y="1014160"/>
                  </a:lnTo>
                  <a:lnTo>
                    <a:pt x="2187231" y="997018"/>
                  </a:lnTo>
                  <a:lnTo>
                    <a:pt x="2221646" y="970429"/>
                  </a:lnTo>
                  <a:lnTo>
                    <a:pt x="2248235" y="936015"/>
                  </a:lnTo>
                  <a:lnTo>
                    <a:pt x="2265376" y="895395"/>
                  </a:lnTo>
                  <a:lnTo>
                    <a:pt x="2271451" y="850190"/>
                  </a:lnTo>
                  <a:lnTo>
                    <a:pt x="2271451" y="170042"/>
                  </a:lnTo>
                  <a:lnTo>
                    <a:pt x="2265376" y="124838"/>
                  </a:lnTo>
                  <a:lnTo>
                    <a:pt x="2248235" y="84218"/>
                  </a:lnTo>
                  <a:lnTo>
                    <a:pt x="2221646" y="49804"/>
                  </a:lnTo>
                  <a:lnTo>
                    <a:pt x="2187231" y="23215"/>
                  </a:lnTo>
                  <a:lnTo>
                    <a:pt x="2146612" y="6074"/>
                  </a:lnTo>
                  <a:lnTo>
                    <a:pt x="210140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38845" y="4968866"/>
              <a:ext cx="2272030" cy="1020444"/>
            </a:xfrm>
            <a:custGeom>
              <a:avLst/>
              <a:gdLst/>
              <a:ahLst/>
              <a:cxnLst/>
              <a:rect l="l" t="t" r="r" b="b"/>
              <a:pathLst>
                <a:path w="2272030" h="1020445">
                  <a:moveTo>
                    <a:pt x="0" y="170043"/>
                  </a:moveTo>
                  <a:lnTo>
                    <a:pt x="6074" y="124839"/>
                  </a:lnTo>
                  <a:lnTo>
                    <a:pt x="23215" y="84219"/>
                  </a:lnTo>
                  <a:lnTo>
                    <a:pt x="49804" y="49804"/>
                  </a:lnTo>
                  <a:lnTo>
                    <a:pt x="84219" y="23215"/>
                  </a:lnTo>
                  <a:lnTo>
                    <a:pt x="124839" y="6074"/>
                  </a:lnTo>
                  <a:lnTo>
                    <a:pt x="170043" y="0"/>
                  </a:lnTo>
                  <a:lnTo>
                    <a:pt x="2101408" y="0"/>
                  </a:lnTo>
                  <a:lnTo>
                    <a:pt x="2146612" y="6074"/>
                  </a:lnTo>
                  <a:lnTo>
                    <a:pt x="2187231" y="23215"/>
                  </a:lnTo>
                  <a:lnTo>
                    <a:pt x="2221646" y="49804"/>
                  </a:lnTo>
                  <a:lnTo>
                    <a:pt x="2248235" y="84219"/>
                  </a:lnTo>
                  <a:lnTo>
                    <a:pt x="2265376" y="124839"/>
                  </a:lnTo>
                  <a:lnTo>
                    <a:pt x="2271451" y="170043"/>
                  </a:lnTo>
                  <a:lnTo>
                    <a:pt x="2271451" y="850191"/>
                  </a:lnTo>
                  <a:lnTo>
                    <a:pt x="2265376" y="895395"/>
                  </a:lnTo>
                  <a:lnTo>
                    <a:pt x="2248235" y="936015"/>
                  </a:lnTo>
                  <a:lnTo>
                    <a:pt x="2221646" y="970430"/>
                  </a:lnTo>
                  <a:lnTo>
                    <a:pt x="2187231" y="997019"/>
                  </a:lnTo>
                  <a:lnTo>
                    <a:pt x="2146612" y="1014160"/>
                  </a:lnTo>
                  <a:lnTo>
                    <a:pt x="2101408" y="1020235"/>
                  </a:lnTo>
                  <a:lnTo>
                    <a:pt x="170043" y="1020235"/>
                  </a:lnTo>
                  <a:lnTo>
                    <a:pt x="124839" y="1014160"/>
                  </a:lnTo>
                  <a:lnTo>
                    <a:pt x="84219" y="997019"/>
                  </a:lnTo>
                  <a:lnTo>
                    <a:pt x="49804" y="970430"/>
                  </a:lnTo>
                  <a:lnTo>
                    <a:pt x="23215" y="936015"/>
                  </a:lnTo>
                  <a:lnTo>
                    <a:pt x="6074" y="895395"/>
                  </a:lnTo>
                  <a:lnTo>
                    <a:pt x="0" y="850191"/>
                  </a:lnTo>
                  <a:lnTo>
                    <a:pt x="0" y="17004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09580" y="5247132"/>
            <a:ext cx="1130300" cy="24429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0005" marR="5080" indent="-27305">
              <a:lnSpc>
                <a:spcPts val="1490"/>
              </a:lnSpc>
              <a:spcBef>
                <a:spcPts val="305"/>
              </a:spcBef>
            </a:pPr>
            <a:r>
              <a:rPr lang="ru-RU" b="1" spc="-5" dirty="0" smtClean="0">
                <a:solidFill>
                  <a:srgbClr val="FFFFFF"/>
                </a:solidFill>
                <a:latin typeface="Calibri"/>
                <a:cs typeface="Calibri"/>
              </a:rPr>
              <a:t>Эксперты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90058" y="2675938"/>
            <a:ext cx="2287270" cy="2287270"/>
            <a:chOff x="190058" y="2675938"/>
            <a:chExt cx="2287270" cy="2287270"/>
          </a:xfrm>
        </p:grpSpPr>
        <p:sp>
          <p:nvSpPr>
            <p:cNvPr id="23" name="object 23"/>
            <p:cNvSpPr/>
            <p:nvPr/>
          </p:nvSpPr>
          <p:spPr>
            <a:xfrm>
              <a:off x="1233869" y="3721916"/>
              <a:ext cx="340995" cy="1236345"/>
            </a:xfrm>
            <a:custGeom>
              <a:avLst/>
              <a:gdLst/>
              <a:ahLst/>
              <a:cxnLst/>
              <a:rect l="l" t="t" r="r" b="b"/>
              <a:pathLst>
                <a:path w="340994" h="1236345">
                  <a:moveTo>
                    <a:pt x="340996" y="1236094"/>
                  </a:moveTo>
                  <a:lnTo>
                    <a:pt x="313554" y="1193679"/>
                  </a:lnTo>
                  <a:lnTo>
                    <a:pt x="287218" y="1150679"/>
                  </a:lnTo>
                  <a:lnTo>
                    <a:pt x="261995" y="1107115"/>
                  </a:lnTo>
                  <a:lnTo>
                    <a:pt x="237891" y="1063010"/>
                  </a:lnTo>
                  <a:lnTo>
                    <a:pt x="214911" y="1018385"/>
                  </a:lnTo>
                  <a:lnTo>
                    <a:pt x="193063" y="973261"/>
                  </a:lnTo>
                  <a:lnTo>
                    <a:pt x="172351" y="927662"/>
                  </a:lnTo>
                  <a:lnTo>
                    <a:pt x="152782" y="881609"/>
                  </a:lnTo>
                  <a:lnTo>
                    <a:pt x="134362" y="835124"/>
                  </a:lnTo>
                  <a:lnTo>
                    <a:pt x="117097" y="788228"/>
                  </a:lnTo>
                  <a:lnTo>
                    <a:pt x="100993" y="740944"/>
                  </a:lnTo>
                  <a:lnTo>
                    <a:pt x="86055" y="693294"/>
                  </a:lnTo>
                  <a:lnTo>
                    <a:pt x="72290" y="645300"/>
                  </a:lnTo>
                  <a:lnTo>
                    <a:pt x="59705" y="596982"/>
                  </a:lnTo>
                  <a:lnTo>
                    <a:pt x="48303" y="548365"/>
                  </a:lnTo>
                  <a:lnTo>
                    <a:pt x="38093" y="499468"/>
                  </a:lnTo>
                  <a:lnTo>
                    <a:pt x="29080" y="450315"/>
                  </a:lnTo>
                  <a:lnTo>
                    <a:pt x="21269" y="400927"/>
                  </a:lnTo>
                  <a:lnTo>
                    <a:pt x="14667" y="351326"/>
                  </a:lnTo>
                  <a:lnTo>
                    <a:pt x="9280" y="301534"/>
                  </a:lnTo>
                  <a:lnTo>
                    <a:pt x="5114" y="251573"/>
                  </a:lnTo>
                  <a:lnTo>
                    <a:pt x="2174" y="201465"/>
                  </a:lnTo>
                  <a:lnTo>
                    <a:pt x="467" y="151232"/>
                  </a:lnTo>
                  <a:lnTo>
                    <a:pt x="0" y="100895"/>
                  </a:lnTo>
                  <a:lnTo>
                    <a:pt x="776" y="50477"/>
                  </a:lnTo>
                  <a:lnTo>
                    <a:pt x="2804" y="0"/>
                  </a:lnTo>
                </a:path>
              </a:pathLst>
            </a:custGeom>
            <a:ln w="9525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2758" y="2688638"/>
              <a:ext cx="2261870" cy="1020444"/>
            </a:xfrm>
            <a:custGeom>
              <a:avLst/>
              <a:gdLst/>
              <a:ahLst/>
              <a:cxnLst/>
              <a:rect l="l" t="t" r="r" b="b"/>
              <a:pathLst>
                <a:path w="2261870" h="1020445">
                  <a:moveTo>
                    <a:pt x="2091803" y="0"/>
                  </a:moveTo>
                  <a:lnTo>
                    <a:pt x="170041" y="0"/>
                  </a:lnTo>
                  <a:lnTo>
                    <a:pt x="124837" y="6074"/>
                  </a:lnTo>
                  <a:lnTo>
                    <a:pt x="84218" y="23215"/>
                  </a:lnTo>
                  <a:lnTo>
                    <a:pt x="49804" y="49804"/>
                  </a:lnTo>
                  <a:lnTo>
                    <a:pt x="23215" y="84218"/>
                  </a:lnTo>
                  <a:lnTo>
                    <a:pt x="6074" y="124837"/>
                  </a:lnTo>
                  <a:lnTo>
                    <a:pt x="0" y="170041"/>
                  </a:lnTo>
                  <a:lnTo>
                    <a:pt x="0" y="850192"/>
                  </a:lnTo>
                  <a:lnTo>
                    <a:pt x="6074" y="895396"/>
                  </a:lnTo>
                  <a:lnTo>
                    <a:pt x="23215" y="936015"/>
                  </a:lnTo>
                  <a:lnTo>
                    <a:pt x="49804" y="970430"/>
                  </a:lnTo>
                  <a:lnTo>
                    <a:pt x="84218" y="997018"/>
                  </a:lnTo>
                  <a:lnTo>
                    <a:pt x="124837" y="1014160"/>
                  </a:lnTo>
                  <a:lnTo>
                    <a:pt x="170041" y="1020234"/>
                  </a:lnTo>
                  <a:lnTo>
                    <a:pt x="2091803" y="1020234"/>
                  </a:lnTo>
                  <a:lnTo>
                    <a:pt x="2137006" y="1014160"/>
                  </a:lnTo>
                  <a:lnTo>
                    <a:pt x="2177626" y="997018"/>
                  </a:lnTo>
                  <a:lnTo>
                    <a:pt x="2212040" y="970430"/>
                  </a:lnTo>
                  <a:lnTo>
                    <a:pt x="2238628" y="936015"/>
                  </a:lnTo>
                  <a:lnTo>
                    <a:pt x="2255770" y="895396"/>
                  </a:lnTo>
                  <a:lnTo>
                    <a:pt x="2261844" y="850192"/>
                  </a:lnTo>
                  <a:lnTo>
                    <a:pt x="2261844" y="170041"/>
                  </a:lnTo>
                  <a:lnTo>
                    <a:pt x="2255770" y="124837"/>
                  </a:lnTo>
                  <a:lnTo>
                    <a:pt x="2238628" y="84218"/>
                  </a:lnTo>
                  <a:lnTo>
                    <a:pt x="2212040" y="49804"/>
                  </a:lnTo>
                  <a:lnTo>
                    <a:pt x="2177626" y="23215"/>
                  </a:lnTo>
                  <a:lnTo>
                    <a:pt x="2137006" y="6074"/>
                  </a:lnTo>
                  <a:lnTo>
                    <a:pt x="209180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2758" y="2688638"/>
              <a:ext cx="2261870" cy="1020444"/>
            </a:xfrm>
            <a:custGeom>
              <a:avLst/>
              <a:gdLst/>
              <a:ahLst/>
              <a:cxnLst/>
              <a:rect l="l" t="t" r="r" b="b"/>
              <a:pathLst>
                <a:path w="2261870" h="1020445">
                  <a:moveTo>
                    <a:pt x="0" y="170041"/>
                  </a:moveTo>
                  <a:lnTo>
                    <a:pt x="6074" y="124837"/>
                  </a:lnTo>
                  <a:lnTo>
                    <a:pt x="23215" y="84218"/>
                  </a:lnTo>
                  <a:lnTo>
                    <a:pt x="49804" y="49804"/>
                  </a:lnTo>
                  <a:lnTo>
                    <a:pt x="84218" y="23215"/>
                  </a:lnTo>
                  <a:lnTo>
                    <a:pt x="124837" y="6074"/>
                  </a:lnTo>
                  <a:lnTo>
                    <a:pt x="170041" y="0"/>
                  </a:lnTo>
                  <a:lnTo>
                    <a:pt x="2091803" y="0"/>
                  </a:lnTo>
                  <a:lnTo>
                    <a:pt x="2137007" y="6074"/>
                  </a:lnTo>
                  <a:lnTo>
                    <a:pt x="2177626" y="23215"/>
                  </a:lnTo>
                  <a:lnTo>
                    <a:pt x="2212041" y="49804"/>
                  </a:lnTo>
                  <a:lnTo>
                    <a:pt x="2238629" y="84218"/>
                  </a:lnTo>
                  <a:lnTo>
                    <a:pt x="2255770" y="124837"/>
                  </a:lnTo>
                  <a:lnTo>
                    <a:pt x="2261845" y="170041"/>
                  </a:lnTo>
                  <a:lnTo>
                    <a:pt x="2261845" y="850193"/>
                  </a:lnTo>
                  <a:lnTo>
                    <a:pt x="2255770" y="895397"/>
                  </a:lnTo>
                  <a:lnTo>
                    <a:pt x="2238629" y="936016"/>
                  </a:lnTo>
                  <a:lnTo>
                    <a:pt x="2212041" y="970430"/>
                  </a:lnTo>
                  <a:lnTo>
                    <a:pt x="2177626" y="997019"/>
                  </a:lnTo>
                  <a:lnTo>
                    <a:pt x="2137007" y="1014160"/>
                  </a:lnTo>
                  <a:lnTo>
                    <a:pt x="2091803" y="1020235"/>
                  </a:lnTo>
                  <a:lnTo>
                    <a:pt x="170041" y="1020235"/>
                  </a:lnTo>
                  <a:lnTo>
                    <a:pt x="124837" y="1014160"/>
                  </a:lnTo>
                  <a:lnTo>
                    <a:pt x="84218" y="997019"/>
                  </a:lnTo>
                  <a:lnTo>
                    <a:pt x="49804" y="970430"/>
                  </a:lnTo>
                  <a:lnTo>
                    <a:pt x="23215" y="936016"/>
                  </a:lnTo>
                  <a:lnTo>
                    <a:pt x="6074" y="895397"/>
                  </a:lnTo>
                  <a:lnTo>
                    <a:pt x="0" y="850193"/>
                  </a:lnTo>
                  <a:lnTo>
                    <a:pt x="0" y="17004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23134" y="2743200"/>
            <a:ext cx="162179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-5" dirty="0" smtClean="0">
                <a:solidFill>
                  <a:srgbClr val="FFFFFF"/>
                </a:solidFill>
                <a:latin typeface="Calibri"/>
                <a:cs typeface="Calibri"/>
              </a:rPr>
              <a:t>Внештатные сотрудники  повышения квалификации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85988" y="2231090"/>
            <a:ext cx="420370" cy="452755"/>
          </a:xfrm>
          <a:custGeom>
            <a:avLst/>
            <a:gdLst/>
            <a:ahLst/>
            <a:cxnLst/>
            <a:rect l="l" t="t" r="r" b="b"/>
            <a:pathLst>
              <a:path w="420369" h="452755">
                <a:moveTo>
                  <a:pt x="0" y="452333"/>
                </a:moveTo>
                <a:lnTo>
                  <a:pt x="29585" y="409922"/>
                </a:lnTo>
                <a:lnTo>
                  <a:pt x="60211" y="368308"/>
                </a:lnTo>
                <a:lnTo>
                  <a:pt x="91861" y="327510"/>
                </a:lnTo>
                <a:lnTo>
                  <a:pt x="124517" y="287544"/>
                </a:lnTo>
                <a:lnTo>
                  <a:pt x="158164" y="248430"/>
                </a:lnTo>
                <a:lnTo>
                  <a:pt x="192784" y="210185"/>
                </a:lnTo>
                <a:lnTo>
                  <a:pt x="228359" y="172829"/>
                </a:lnTo>
                <a:lnTo>
                  <a:pt x="264875" y="136378"/>
                </a:lnTo>
                <a:lnTo>
                  <a:pt x="302312" y="100852"/>
                </a:lnTo>
                <a:lnTo>
                  <a:pt x="340655" y="66268"/>
                </a:lnTo>
                <a:lnTo>
                  <a:pt x="379887" y="32644"/>
                </a:lnTo>
                <a:lnTo>
                  <a:pt x="419990" y="0"/>
                </a:lnTo>
              </a:path>
            </a:pathLst>
          </a:custGeom>
          <a:ln w="9525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48128" y="4005064"/>
            <a:ext cx="4208145" cy="2379980"/>
          </a:xfrm>
          <a:custGeom>
            <a:avLst/>
            <a:gdLst/>
            <a:ahLst/>
            <a:cxnLst/>
            <a:rect l="l" t="t" r="r" b="b"/>
            <a:pathLst>
              <a:path w="4208145" h="2379979">
                <a:moveTo>
                  <a:pt x="4208147" y="0"/>
                </a:moveTo>
                <a:lnTo>
                  <a:pt x="0" y="0"/>
                </a:lnTo>
                <a:lnTo>
                  <a:pt x="0" y="2379971"/>
                </a:lnTo>
                <a:lnTo>
                  <a:pt x="4208147" y="2379971"/>
                </a:lnTo>
                <a:lnTo>
                  <a:pt x="4208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934200" y="1295400"/>
            <a:ext cx="4724400" cy="4464683"/>
          </a:xfrm>
          <a:prstGeom prst="rect">
            <a:avLst/>
          </a:prstGeom>
          <a:ln w="25400">
            <a:solidFill>
              <a:srgbClr val="385D8A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434340" indent="-342900">
              <a:lnSpc>
                <a:spcPct val="100000"/>
              </a:lnSpc>
              <a:spcBef>
                <a:spcPts val="254"/>
              </a:spcBef>
              <a:buFont typeface="Wingdings"/>
              <a:buChar char=""/>
              <a:tabLst>
                <a:tab pos="433705" algn="l"/>
                <a:tab pos="434340" algn="l"/>
              </a:tabLst>
            </a:pPr>
            <a:r>
              <a:rPr lang="ru-RU" sz="2400" spc="-5" dirty="0" smtClean="0">
                <a:latin typeface="Calibri"/>
                <a:cs typeface="Calibri"/>
              </a:rPr>
              <a:t>Портал с</a:t>
            </a:r>
            <a:r>
              <a:rPr sz="2400" spc="-5" dirty="0" err="1" smtClean="0">
                <a:latin typeface="Calibri"/>
                <a:cs typeface="Calibri"/>
              </a:rPr>
              <a:t>етево</a:t>
            </a:r>
            <a:r>
              <a:rPr lang="ru-RU" sz="2400" spc="-5" dirty="0" smtClean="0">
                <a:latin typeface="Calibri"/>
                <a:cs typeface="Calibri"/>
              </a:rPr>
              <a:t>го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lang="ru-RU" sz="2400" spc="-10" dirty="0" smtClean="0">
                <a:latin typeface="Calibri"/>
                <a:cs typeface="Calibri"/>
              </a:rPr>
              <a:t>сообщества педагогов ПК</a:t>
            </a:r>
            <a:endParaRPr sz="2400" dirty="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Font typeface="Wingdings"/>
              <a:buChar char=""/>
              <a:tabLst>
                <a:tab pos="433705" algn="l"/>
                <a:tab pos="434340" algn="l"/>
              </a:tabLst>
            </a:pPr>
            <a:r>
              <a:rPr sz="2400" spc="-5" dirty="0">
                <a:latin typeface="Calibri"/>
                <a:cs typeface="Calibri"/>
              </a:rPr>
              <a:t>Стажировки</a:t>
            </a:r>
            <a:endParaRPr sz="2400" dirty="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Font typeface="Wingdings"/>
              <a:buChar char=""/>
              <a:tabLst>
                <a:tab pos="433705" algn="l"/>
                <a:tab pos="434340" algn="l"/>
              </a:tabLst>
            </a:pPr>
            <a:r>
              <a:rPr sz="2400" spc="-5" dirty="0">
                <a:latin typeface="Calibri"/>
                <a:cs typeface="Calibri"/>
              </a:rPr>
              <a:t>Семинары,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 err="1" smtClean="0">
                <a:latin typeface="Calibri"/>
                <a:cs typeface="Calibri"/>
              </a:rPr>
              <a:t>практикумы</a:t>
            </a:r>
            <a:endParaRPr sz="2400" dirty="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Font typeface="Wingdings"/>
              <a:buChar char=""/>
              <a:tabLst>
                <a:tab pos="433705" algn="l"/>
                <a:tab pos="434340" algn="l"/>
              </a:tabLst>
            </a:pPr>
            <a:r>
              <a:rPr lang="ru-RU" sz="2400" spc="-15" dirty="0" smtClean="0">
                <a:latin typeface="Calibri"/>
                <a:cs typeface="Calibri"/>
              </a:rPr>
              <a:t>Совет молодых педагогов ПК</a:t>
            </a:r>
            <a:endParaRPr sz="2400" dirty="0">
              <a:latin typeface="Calibri"/>
              <a:cs typeface="Calibri"/>
            </a:endParaRPr>
          </a:p>
          <a:p>
            <a:pPr marL="434340" marR="998855" indent="-342900">
              <a:lnSpc>
                <a:spcPct val="100000"/>
              </a:lnSpc>
              <a:buFont typeface="Wingdings"/>
              <a:buChar char=""/>
              <a:tabLst>
                <a:tab pos="433705" algn="l"/>
                <a:tab pos="434340" algn="l"/>
              </a:tabLst>
            </a:pPr>
            <a:r>
              <a:rPr sz="2400" spc="-5" dirty="0">
                <a:latin typeface="Calibri"/>
                <a:cs typeface="Calibri"/>
              </a:rPr>
              <a:t>Вовлечение </a:t>
            </a:r>
            <a:r>
              <a:rPr sz="2400" spc="-15" dirty="0">
                <a:latin typeface="Calibri"/>
                <a:cs typeface="Calibri"/>
              </a:rPr>
              <a:t>педагогов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экспертную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 err="1" smtClean="0">
                <a:latin typeface="Calibri"/>
                <a:cs typeface="Calibri"/>
              </a:rPr>
              <a:t>деятельность</a:t>
            </a:r>
            <a:endParaRPr lang="ru-RU" sz="2400" spc="-10" dirty="0" smtClean="0">
              <a:latin typeface="Calibri"/>
              <a:cs typeface="Calibri"/>
            </a:endParaRPr>
          </a:p>
          <a:p>
            <a:pPr marL="434340" marR="998855" indent="-342900">
              <a:lnSpc>
                <a:spcPct val="100000"/>
              </a:lnSpc>
              <a:buFont typeface="Wingdings"/>
              <a:buChar char=""/>
              <a:tabLst>
                <a:tab pos="433705" algn="l"/>
                <a:tab pos="434340" algn="l"/>
              </a:tabLst>
            </a:pPr>
            <a:r>
              <a:rPr lang="ru-RU" sz="2400" dirty="0" smtClean="0">
                <a:latin typeface="Calibri"/>
                <a:cs typeface="Calibri"/>
              </a:rPr>
              <a:t>Вовлечение педагогов в </a:t>
            </a:r>
            <a:r>
              <a:rPr lang="ru-RU" sz="2400" dirty="0" smtClean="0">
                <a:latin typeface="Calibri"/>
                <a:cs typeface="Calibri"/>
              </a:rPr>
              <a:t>проект </a:t>
            </a:r>
            <a:r>
              <a:rPr lang="ru-RU" sz="2400" dirty="0" smtClean="0">
                <a:latin typeface="Calibri"/>
                <a:cs typeface="Calibri"/>
              </a:rPr>
              <a:t>СМП ПК Коворкинг-центр</a:t>
            </a:r>
          </a:p>
          <a:p>
            <a:pPr marL="434340" marR="998855" indent="-342900">
              <a:lnSpc>
                <a:spcPct val="100000"/>
              </a:lnSpc>
              <a:buFont typeface="Wingdings"/>
              <a:buChar char=""/>
              <a:tabLst>
                <a:tab pos="433705" algn="l"/>
                <a:tab pos="434340" algn="l"/>
              </a:tabLst>
            </a:pPr>
            <a:r>
              <a:rPr lang="ru-RU" sz="2400" dirty="0" smtClean="0">
                <a:latin typeface="Calibri"/>
                <a:cs typeface="Calibri"/>
              </a:rPr>
              <a:t>Мобильная школа наставничества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524001"/>
            <a:ext cx="11506200" cy="66159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080" indent="-457200">
              <a:lnSpc>
                <a:spcPct val="100200"/>
              </a:lnSpc>
              <a:spcBef>
                <a:spcPts val="90"/>
              </a:spcBef>
              <a:buFont typeface="+mj-lt"/>
              <a:buAutoNum type="arabicPeriod"/>
            </a:pPr>
            <a:r>
              <a:rPr sz="24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Акт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об 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утверждении </a:t>
            </a:r>
            <a:r>
              <a:rPr sz="2400" b="1" spc="-35" dirty="0">
                <a:solidFill>
                  <a:srgbClr val="1B3181"/>
                </a:solidFill>
                <a:latin typeface="Arial"/>
                <a:cs typeface="Arial"/>
              </a:rPr>
              <a:t>Положения </a:t>
            </a:r>
            <a:r>
              <a:rPr sz="2400" b="1" dirty="0">
                <a:solidFill>
                  <a:srgbClr val="1B3181"/>
                </a:solidFill>
                <a:latin typeface="Arial"/>
                <a:cs typeface="Arial"/>
              </a:rPr>
              <a:t>о </a:t>
            </a:r>
            <a:r>
              <a:rPr sz="2400" b="1" spc="-20" dirty="0">
                <a:solidFill>
                  <a:srgbClr val="1B3181"/>
                </a:solidFill>
                <a:latin typeface="Arial"/>
                <a:cs typeface="Arial"/>
              </a:rPr>
              <a:t>системе </a:t>
            </a:r>
            <a:r>
              <a:rPr sz="2400" b="1" spc="-1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B3181"/>
                </a:solidFill>
                <a:latin typeface="Arial"/>
                <a:cs typeface="Arial"/>
              </a:rPr>
              <a:t>наставничества </a:t>
            </a:r>
            <a:r>
              <a:rPr sz="2400" b="1" spc="-25" dirty="0">
                <a:solidFill>
                  <a:srgbClr val="1B3181"/>
                </a:solidFill>
                <a:latin typeface="Arial"/>
                <a:cs typeface="Arial"/>
              </a:rPr>
              <a:t>педагогических </a:t>
            </a:r>
            <a:r>
              <a:rPr sz="2400" b="1" spc="-30" dirty="0">
                <a:solidFill>
                  <a:srgbClr val="1B3181"/>
                </a:solidFill>
                <a:latin typeface="Arial"/>
                <a:cs typeface="Arial"/>
              </a:rPr>
              <a:t>работников </a:t>
            </a:r>
            <a:r>
              <a:rPr sz="2400" b="1" dirty="0">
                <a:solidFill>
                  <a:srgbClr val="1B3181"/>
                </a:solidFill>
                <a:latin typeface="Arial"/>
                <a:cs typeface="Arial"/>
              </a:rPr>
              <a:t>в </a:t>
            </a:r>
            <a:r>
              <a:rPr sz="2400" b="1" spc="-20" dirty="0">
                <a:solidFill>
                  <a:srgbClr val="1B3181"/>
                </a:solidFill>
                <a:latin typeface="Arial"/>
                <a:cs typeface="Arial"/>
              </a:rPr>
              <a:t>ОО </a:t>
            </a:r>
            <a:endParaRPr lang="ru-RU" sz="2400" b="1" spc="-20" dirty="0" smtClean="0">
              <a:solidFill>
                <a:srgbClr val="1B3181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ct val="100200"/>
              </a:lnSpc>
              <a:spcBef>
                <a:spcPts val="90"/>
              </a:spcBef>
              <a:buFont typeface="+mj-lt"/>
              <a:buAutoNum type="arabicPeriod"/>
            </a:pPr>
            <a:r>
              <a:rPr sz="2400" b="1" spc="-15" dirty="0" smtClean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Акт об 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утверждении </a:t>
            </a:r>
            <a:r>
              <a:rPr sz="2400" b="1" spc="-20" dirty="0">
                <a:solidFill>
                  <a:srgbClr val="1B3181"/>
                </a:solidFill>
                <a:latin typeface="Arial"/>
                <a:cs typeface="Arial"/>
              </a:rPr>
              <a:t>дорожной карты (плана </a:t>
            </a:r>
            <a:r>
              <a:rPr sz="2400" b="1" spc="-15" dirty="0">
                <a:solidFill>
                  <a:srgbClr val="1B3181"/>
                </a:solidFill>
                <a:latin typeface="Arial"/>
                <a:cs typeface="Arial"/>
              </a:rPr>
              <a:t> мероприятий)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по 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реализации Положения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о 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системе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наставничества</a:t>
            </a:r>
            <a:r>
              <a:rPr sz="2400" spc="9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педагогических</a:t>
            </a:r>
            <a:r>
              <a:rPr sz="2400" spc="9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работников</a:t>
            </a:r>
            <a:r>
              <a:rPr sz="2400" spc="9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в</a:t>
            </a:r>
            <a:r>
              <a:rPr sz="2400" spc="9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ОО</a:t>
            </a:r>
            <a:endParaRPr lang="ru-RU" sz="2400" spc="-10" dirty="0" smtClean="0">
              <a:solidFill>
                <a:srgbClr val="1B3181"/>
              </a:solidFill>
              <a:latin typeface="Microsoft Sans Serif"/>
              <a:cs typeface="Microsoft Sans Serif"/>
            </a:endParaRPr>
          </a:p>
          <a:p>
            <a:pPr marL="469900" marR="5080" indent="-457200">
              <a:lnSpc>
                <a:spcPct val="100200"/>
              </a:lnSpc>
              <a:spcBef>
                <a:spcPts val="90"/>
              </a:spcBef>
              <a:buFont typeface="+mj-lt"/>
              <a:buAutoNum type="arabicPeriod"/>
            </a:pPr>
            <a:r>
              <a:rPr sz="2400" spc="-1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 err="1" smtClean="0">
                <a:solidFill>
                  <a:srgbClr val="1B3181"/>
                </a:solidFill>
                <a:latin typeface="Microsoft Sans Serif"/>
                <a:cs typeface="Microsoft Sans Serif"/>
              </a:rPr>
              <a:t>Акт</a:t>
            </a:r>
            <a:r>
              <a:rPr sz="2400" spc="-15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(акты) </a:t>
            </a:r>
            <a:r>
              <a:rPr sz="2400" b="1" dirty="0">
                <a:solidFill>
                  <a:srgbClr val="1B3181"/>
                </a:solidFill>
                <a:latin typeface="Arial"/>
                <a:cs typeface="Arial"/>
              </a:rPr>
              <a:t>о </a:t>
            </a:r>
            <a:r>
              <a:rPr sz="2400" b="1" spc="-25" dirty="0">
                <a:solidFill>
                  <a:srgbClr val="1B3181"/>
                </a:solidFill>
                <a:latin typeface="Arial"/>
                <a:cs typeface="Arial"/>
              </a:rPr>
              <a:t>закреплении </a:t>
            </a:r>
            <a:r>
              <a:rPr sz="2400" b="1" spc="-10" dirty="0">
                <a:solidFill>
                  <a:srgbClr val="1B3181"/>
                </a:solidFill>
                <a:latin typeface="Arial"/>
                <a:cs typeface="Arial"/>
              </a:rPr>
              <a:t>пар </a:t>
            </a:r>
            <a:r>
              <a:rPr sz="2400" b="1" spc="-15" dirty="0">
                <a:solidFill>
                  <a:srgbClr val="1B3181"/>
                </a:solidFill>
                <a:latin typeface="Arial"/>
                <a:cs typeface="Arial"/>
              </a:rPr>
              <a:t>«наставник </a:t>
            </a:r>
            <a:r>
              <a:rPr sz="2400" b="1" dirty="0">
                <a:solidFill>
                  <a:srgbClr val="1B3181"/>
                </a:solidFill>
                <a:latin typeface="Arial"/>
                <a:cs typeface="Arial"/>
              </a:rPr>
              <a:t>– </a:t>
            </a:r>
            <a:r>
              <a:rPr sz="2400" b="1" spc="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1B3181"/>
                </a:solidFill>
                <a:latin typeface="Arial"/>
                <a:cs typeface="Arial"/>
              </a:rPr>
              <a:t>наставляемый»</a:t>
            </a:r>
            <a:endParaRPr sz="2400" dirty="0">
              <a:latin typeface="Arial"/>
              <a:cs typeface="Arial"/>
            </a:endParaRPr>
          </a:p>
          <a:p>
            <a:pPr marL="469900" marR="1110615" indent="-457200">
              <a:lnSpc>
                <a:spcPts val="3410"/>
              </a:lnSpc>
              <a:buFont typeface="+mj-lt"/>
              <a:buAutoNum type="arabicPeriod"/>
            </a:pP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Локальные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акты, регламентирующие </a:t>
            </a:r>
            <a:r>
              <a:rPr sz="2400" b="1" spc="-10" dirty="0">
                <a:solidFill>
                  <a:srgbClr val="1B3181"/>
                </a:solidFill>
                <a:latin typeface="Arial"/>
                <a:cs typeface="Arial"/>
              </a:rPr>
              <a:t>меры </a:t>
            </a:r>
            <a:r>
              <a:rPr sz="2400" b="1" spc="-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1B3181"/>
                </a:solidFill>
                <a:latin typeface="Arial"/>
                <a:cs typeface="Arial"/>
              </a:rPr>
              <a:t>стимулирования</a:t>
            </a:r>
            <a:r>
              <a:rPr sz="2400" b="1" spc="-5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400" spc="-10" dirty="0" err="1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педагогических</a:t>
            </a:r>
            <a:r>
              <a:rPr sz="24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 err="1" smtClean="0">
                <a:solidFill>
                  <a:srgbClr val="1B3181"/>
                </a:solidFill>
                <a:latin typeface="Microsoft Sans Serif"/>
                <a:cs typeface="Microsoft Sans Serif"/>
              </a:rPr>
              <a:t>работников</a:t>
            </a:r>
            <a:r>
              <a:rPr lang="ru-RU" sz="240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ОО</a:t>
            </a:r>
            <a:r>
              <a:rPr sz="2400" spc="-1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,</a:t>
            </a:r>
            <a:r>
              <a:rPr lang="ru-RU" sz="2400" spc="-1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 err="1" smtClean="0">
                <a:solidFill>
                  <a:srgbClr val="1B3181"/>
                </a:solidFill>
                <a:latin typeface="Microsoft Sans Serif"/>
                <a:cs typeface="Microsoft Sans Serif"/>
              </a:rPr>
              <a:t>включенных</a:t>
            </a:r>
            <a:r>
              <a:rPr sz="2400" spc="-1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в </a:t>
            </a:r>
            <a:r>
              <a:rPr sz="2400" spc="-1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 err="1" smtClean="0">
                <a:solidFill>
                  <a:srgbClr val="1B3181"/>
                </a:solidFill>
                <a:latin typeface="Microsoft Sans Serif"/>
                <a:cs typeface="Microsoft Sans Serif"/>
              </a:rPr>
              <a:t>наставничеств</a:t>
            </a:r>
            <a:r>
              <a:rPr lang="ru-RU" sz="2400" spc="-1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о</a:t>
            </a:r>
          </a:p>
          <a:p>
            <a:pPr marL="469900" indent="-457200">
              <a:lnSpc>
                <a:spcPts val="3290"/>
              </a:lnSpc>
              <a:buFont typeface="+mj-lt"/>
              <a:buAutoNum type="arabicPeriod"/>
            </a:pPr>
            <a:r>
              <a:rPr lang="ru-RU" sz="2400" spc="-15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Наличие </a:t>
            </a:r>
            <a:r>
              <a:rPr lang="ru-RU" sz="2400" b="1" spc="-20" dirty="0" smtClean="0">
                <a:solidFill>
                  <a:srgbClr val="1B3181"/>
                </a:solidFill>
                <a:latin typeface="Arial"/>
                <a:cs typeface="Arial"/>
              </a:rPr>
              <a:t>персонализированных </a:t>
            </a:r>
            <a:r>
              <a:rPr lang="ru-RU" sz="2400" b="1" spc="-15" dirty="0" smtClean="0">
                <a:solidFill>
                  <a:srgbClr val="1B3181"/>
                </a:solidFill>
                <a:latin typeface="Arial"/>
                <a:cs typeface="Arial"/>
              </a:rPr>
              <a:t>программ </a:t>
            </a:r>
            <a:r>
              <a:rPr lang="ru-RU" sz="2400" b="1" spc="-10" dirty="0" smtClean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lang="ru-RU" sz="2400" b="1" spc="-20" dirty="0" smtClean="0">
                <a:solidFill>
                  <a:srgbClr val="1B3181"/>
                </a:solidFill>
                <a:latin typeface="Arial"/>
                <a:cs typeface="Arial"/>
              </a:rPr>
              <a:t>наставничества</a:t>
            </a:r>
            <a:r>
              <a:rPr lang="ru-RU" sz="2400" spc="-2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,</a:t>
            </a:r>
            <a:r>
              <a:rPr lang="ru-RU" sz="2400" spc="-5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5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индивидуальных</a:t>
            </a:r>
            <a:r>
              <a:rPr lang="ru-RU" sz="240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5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образовательных </a:t>
            </a:r>
            <a:r>
              <a:rPr lang="ru-RU" sz="2400" spc="-1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маршрутов</a:t>
            </a:r>
          </a:p>
          <a:p>
            <a:pPr marL="469900" indent="-457200">
              <a:lnSpc>
                <a:spcPts val="3290"/>
              </a:lnSpc>
              <a:buFont typeface="+mj-lt"/>
              <a:buAutoNum type="arabicPeriod"/>
            </a:pPr>
            <a:r>
              <a:rPr lang="ru-RU" sz="2400" spc="-1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5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Мониторинг</a:t>
            </a:r>
            <a:r>
              <a:rPr lang="ru-RU" sz="240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5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эффективности</a:t>
            </a:r>
            <a:r>
              <a:rPr lang="ru-RU" sz="240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5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и</a:t>
            </a:r>
            <a:r>
              <a:rPr lang="ru-RU" sz="2400" spc="5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5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результативности</a:t>
            </a:r>
            <a:r>
              <a:rPr lang="ru-RU" sz="240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системы наставничества, формирует </a:t>
            </a:r>
            <a:r>
              <a:rPr lang="ru-RU" sz="2400" b="1" spc="-25" dirty="0" smtClean="0">
                <a:solidFill>
                  <a:srgbClr val="1B3181"/>
                </a:solidFill>
                <a:latin typeface="Arial"/>
                <a:cs typeface="Arial"/>
              </a:rPr>
              <a:t>итоговый </a:t>
            </a:r>
            <a:r>
              <a:rPr lang="ru-RU" sz="2400" b="1" spc="-765" dirty="0" smtClean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lang="ru-RU" sz="2400" b="1" spc="-20" dirty="0" smtClean="0">
                <a:solidFill>
                  <a:srgbClr val="1B3181"/>
                </a:solidFill>
                <a:latin typeface="Arial"/>
                <a:cs typeface="Arial"/>
              </a:rPr>
              <a:t>аналитический </a:t>
            </a:r>
            <a:r>
              <a:rPr lang="ru-RU" sz="2400" b="1" spc="-35" dirty="0" smtClean="0">
                <a:solidFill>
                  <a:srgbClr val="1B3181"/>
                </a:solidFill>
                <a:latin typeface="Arial"/>
                <a:cs typeface="Arial"/>
              </a:rPr>
              <a:t>отчет </a:t>
            </a:r>
            <a:r>
              <a:rPr lang="ru-RU" sz="2400" b="1" spc="-10" dirty="0" smtClean="0">
                <a:solidFill>
                  <a:srgbClr val="1B3181"/>
                </a:solidFill>
                <a:latin typeface="Arial"/>
                <a:cs typeface="Arial"/>
              </a:rPr>
              <a:t>по </a:t>
            </a:r>
            <a:r>
              <a:rPr lang="ru-RU" sz="2400" b="1" spc="-15" dirty="0" smtClean="0">
                <a:solidFill>
                  <a:srgbClr val="1B3181"/>
                </a:solidFill>
                <a:latin typeface="Arial"/>
                <a:cs typeface="Arial"/>
              </a:rPr>
              <a:t>внедрению </a:t>
            </a:r>
            <a:r>
              <a:rPr lang="ru-RU" sz="2400" b="1" spc="-20" dirty="0" smtClean="0">
                <a:solidFill>
                  <a:srgbClr val="1B3181"/>
                </a:solidFill>
                <a:latin typeface="Arial"/>
                <a:cs typeface="Arial"/>
              </a:rPr>
              <a:t>системы </a:t>
            </a:r>
            <a:r>
              <a:rPr lang="ru-RU" sz="2400" b="1" spc="-765" dirty="0" smtClean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lang="ru-RU" sz="2400" b="1" spc="-20" dirty="0" smtClean="0">
                <a:solidFill>
                  <a:srgbClr val="1B3181"/>
                </a:solidFill>
                <a:latin typeface="Arial"/>
                <a:cs typeface="Arial"/>
              </a:rPr>
              <a:t>наставничества</a:t>
            </a:r>
          </a:p>
          <a:p>
            <a:pPr marL="12700" marR="1110615">
              <a:lnSpc>
                <a:spcPts val="3410"/>
              </a:lnSpc>
            </a:pPr>
            <a:endParaRPr lang="ru-RU" sz="2400" spc="-10" dirty="0" smtClean="0">
              <a:solidFill>
                <a:srgbClr val="1B3181"/>
              </a:solidFill>
              <a:latin typeface="Microsoft Sans Serif"/>
              <a:cs typeface="Microsoft Sans Serif"/>
            </a:endParaRPr>
          </a:p>
          <a:p>
            <a:pPr marL="12700" marR="1110615">
              <a:lnSpc>
                <a:spcPts val="3410"/>
              </a:lnSpc>
            </a:pPr>
            <a:endParaRPr lang="ru-RU" sz="2400" dirty="0" smtClean="0">
              <a:latin typeface="Microsoft Sans Serif"/>
              <a:cs typeface="Microsoft Sans Serif"/>
            </a:endParaRPr>
          </a:p>
          <a:p>
            <a:pPr marL="12700" marR="1110615">
              <a:lnSpc>
                <a:spcPts val="3410"/>
              </a:lnSpc>
            </a:pPr>
            <a:endParaRPr lang="ru-RU" sz="2400" spc="-10" dirty="0" smtClean="0">
              <a:solidFill>
                <a:srgbClr val="1B3181"/>
              </a:solidFill>
              <a:latin typeface="Microsoft Sans Serif"/>
              <a:cs typeface="Microsoft Sans Serif"/>
            </a:endParaRPr>
          </a:p>
          <a:p>
            <a:pPr marL="12700" marR="1110615">
              <a:lnSpc>
                <a:spcPts val="3410"/>
              </a:lnSpc>
            </a:pP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7004" y="307339"/>
            <a:ext cx="870559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Контрольные</a:t>
            </a:r>
            <a:r>
              <a:rPr spc="-120" dirty="0"/>
              <a:t> </a:t>
            </a:r>
            <a:r>
              <a:rPr spc="-40" dirty="0" err="1"/>
              <a:t>точки</a:t>
            </a:r>
            <a:r>
              <a:rPr spc="-114" dirty="0"/>
              <a:t> </a:t>
            </a:r>
            <a:r>
              <a:rPr spc="-45" dirty="0" err="1" smtClean="0"/>
              <a:t>мониторинга</a:t>
            </a:r>
            <a:r>
              <a:rPr lang="ru-RU" spc="-45" dirty="0" smtClean="0"/>
              <a:t>  - полезный чек-лист</a:t>
            </a:r>
            <a:endParaRPr spc="-45" dirty="0"/>
          </a:p>
        </p:txBody>
      </p:sp>
      <p:sp>
        <p:nvSpPr>
          <p:cNvPr id="8" name="object 8"/>
          <p:cNvSpPr txBox="1"/>
          <p:nvPr/>
        </p:nvSpPr>
        <p:spPr>
          <a:xfrm>
            <a:off x="11937872" y="6612152"/>
            <a:ext cx="10350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100" b="1" dirty="0">
                <a:solidFill>
                  <a:srgbClr val="006FC0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5000"/>
            <a:ext cx="12191998" cy="11424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2005" y="137693"/>
            <a:ext cx="9354820" cy="1078950"/>
          </a:xfrm>
          <a:prstGeom prst="rect">
            <a:avLst/>
          </a:prstGeom>
          <a:solidFill>
            <a:srgbClr val="DCE6F2"/>
          </a:solidFill>
          <a:ln w="25400">
            <a:solidFill>
              <a:srgbClr val="385D8A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91440" marR="406400" algn="just">
              <a:lnSpc>
                <a:spcPct val="101400"/>
              </a:lnSpc>
              <a:spcBef>
                <a:spcPts val="860"/>
              </a:spcBef>
            </a:pPr>
            <a:r>
              <a:rPr sz="2000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Цель</a:t>
            </a:r>
            <a:r>
              <a:rPr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sz="2100" b="0" spc="5" dirty="0">
                <a:solidFill>
                  <a:srgbClr val="000000"/>
                </a:solidFill>
                <a:latin typeface="Calibri"/>
                <a:cs typeface="Calibri"/>
              </a:rPr>
              <a:t>создание условий </a:t>
            </a:r>
            <a:r>
              <a:rPr sz="2100" b="0" spc="10" dirty="0">
                <a:solidFill>
                  <a:srgbClr val="000000"/>
                </a:solidFill>
                <a:latin typeface="Calibri"/>
                <a:cs typeface="Calibri"/>
              </a:rPr>
              <a:t>для адаптации, </a:t>
            </a:r>
            <a:r>
              <a:rPr sz="2100" b="0" spc="5" dirty="0">
                <a:solidFill>
                  <a:srgbClr val="000000"/>
                </a:solidFill>
                <a:latin typeface="Calibri"/>
                <a:cs typeface="Calibri"/>
              </a:rPr>
              <a:t>эффективного </a:t>
            </a:r>
            <a:r>
              <a:rPr sz="2100" b="0" spc="10" dirty="0">
                <a:solidFill>
                  <a:srgbClr val="000000"/>
                </a:solidFill>
                <a:latin typeface="Calibri"/>
                <a:cs typeface="Calibri"/>
              </a:rPr>
              <a:t>включения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в </a:t>
            </a:r>
            <a:r>
              <a:rPr sz="2100" b="0" spc="-4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 b="0" spc="5" dirty="0">
                <a:solidFill>
                  <a:srgbClr val="000000"/>
                </a:solidFill>
                <a:latin typeface="Calibri"/>
                <a:cs typeface="Calibri"/>
              </a:rPr>
              <a:t>педагогическую деятельность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и </a:t>
            </a:r>
            <a:r>
              <a:rPr sz="2100" b="0" spc="10" dirty="0">
                <a:solidFill>
                  <a:srgbClr val="000000"/>
                </a:solidFill>
                <a:latin typeface="Calibri"/>
                <a:cs typeface="Calibri"/>
              </a:rPr>
              <a:t>повышения профессионального </a:t>
            </a:r>
            <a:r>
              <a:rPr sz="2100" b="0" spc="5" dirty="0" err="1">
                <a:solidFill>
                  <a:srgbClr val="000000"/>
                </a:solidFill>
                <a:latin typeface="Calibri"/>
                <a:cs typeface="Calibri"/>
              </a:rPr>
              <a:t>потенциала</a:t>
            </a:r>
            <a:r>
              <a:rPr sz="21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 b="0" spc="-4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2100" b="0" spc="5" dirty="0" smtClean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sz="2100" b="0" spc="5" dirty="0" smtClean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sz="2100" b="0" spc="5" dirty="0">
                <a:solidFill>
                  <a:srgbClr val="000000"/>
                </a:solidFill>
                <a:latin typeface="Calibri"/>
                <a:cs typeface="Calibri"/>
              </a:rPr>
              <a:t>%</a:t>
            </a:r>
            <a:r>
              <a:rPr sz="2100" b="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молодых</a:t>
            </a:r>
            <a:r>
              <a:rPr sz="2100" b="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 b="0" spc="10" dirty="0">
                <a:solidFill>
                  <a:srgbClr val="000000"/>
                </a:solidFill>
                <a:latin typeface="Calibri"/>
                <a:cs typeface="Calibri"/>
              </a:rPr>
              <a:t>специалистов.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3659" y="1633678"/>
            <a:ext cx="4822825" cy="467995"/>
          </a:xfrm>
          <a:prstGeom prst="rect">
            <a:avLst/>
          </a:prstGeom>
          <a:ln w="19050">
            <a:solidFill>
              <a:srgbClr val="376092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9554">
              <a:lnSpc>
                <a:spcPct val="100000"/>
              </a:lnSpc>
              <a:spcBef>
                <a:spcPts val="245"/>
              </a:spcBef>
            </a:pPr>
            <a:r>
              <a:rPr sz="1600" b="1" spc="-10" dirty="0">
                <a:latin typeface="Calibri"/>
                <a:cs typeface="Calibri"/>
              </a:rPr>
              <a:t>Показатели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критерии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эффективности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проектов</a:t>
            </a:r>
            <a:endParaRPr sz="16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5791" y="2285900"/>
          <a:ext cx="11768454" cy="43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5009"/>
                <a:gridCol w="2667000"/>
                <a:gridCol w="2906445"/>
              </a:tblGrid>
              <a:tr h="51035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показателя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Значение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показателя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эффективности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55880" marR="48895">
                        <a:lnSpc>
                          <a:spcPts val="1989"/>
                        </a:lnSpc>
                        <a:tabLst>
                          <a:tab pos="1082675" algn="l"/>
                          <a:tab pos="1903730" algn="l"/>
                          <a:tab pos="3336925" algn="l"/>
                        </a:tabLst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ды	</a:t>
                      </a:r>
                      <a:r>
                        <a:rPr sz="1500" b="1" spc="-5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500" b="1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</a:t>
                      </a:r>
                      <a:r>
                        <a:rPr sz="1500" b="1" spc="5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b="1" spc="-5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b="1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500" b="1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b="1" spc="-10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b="1" spc="-5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</a:t>
                      </a:r>
                      <a:r>
                        <a:rPr sz="1500" b="1" spc="5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b="1" spc="-5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b="1" spc="5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500" b="1" spc="-5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500" b="1" spc="-10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ц</a:t>
                      </a:r>
                      <a:r>
                        <a:rPr sz="1500" b="1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ии</a:t>
                      </a:r>
                      <a:r>
                        <a:rPr lang="ru-RU" sz="15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5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инструменты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оценки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912543">
                <a:tc>
                  <a:txBody>
                    <a:bodyPr/>
                    <a:lstStyle/>
                    <a:p>
                      <a:pPr marL="90805" marR="265430">
                        <a:lnSpc>
                          <a:spcPts val="1989"/>
                        </a:lnSpc>
                        <a:spcBef>
                          <a:spcPts val="5"/>
                        </a:spcBef>
                      </a:pPr>
                      <a:r>
                        <a:rPr sz="15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Доля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педагогических работников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возрасте до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35 </a:t>
                      </a:r>
                      <a:r>
                        <a:rPr sz="1500" b="1" spc="-36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лет, вовлеченных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события </a:t>
                      </a:r>
                      <a:r>
                        <a:rPr lang="ru-RU" sz="1500" b="1" spc="-5" baseline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и проекты</a:t>
                      </a:r>
                      <a:r>
                        <a:rPr lang="ru-RU" sz="1500" b="1" spc="-5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500" b="1" spc="-5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СМП </a:t>
                      </a:r>
                      <a:r>
                        <a:rPr lang="ru-RU" sz="1500" b="1" spc="-5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ПК  с участием наставников</a:t>
                      </a:r>
                      <a:endParaRPr sz="15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17170">
                        <a:lnSpc>
                          <a:spcPts val="1989"/>
                        </a:lnSpc>
                        <a:spcBef>
                          <a:spcPts val="5"/>
                        </a:spcBef>
                      </a:pPr>
                      <a:r>
                        <a:rPr lang="ru-RU" sz="150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5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числа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педагогических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работников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500" spc="-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возрасте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 35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19734">
                        <a:lnSpc>
                          <a:spcPts val="1989"/>
                        </a:lnSpc>
                        <a:spcBef>
                          <a:spcPts val="5"/>
                        </a:spcBef>
                      </a:pP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Мониторинг </a:t>
                      </a:r>
                      <a:r>
                        <a:rPr sz="1500" spc="-5" dirty="0" err="1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500" spc="-5" dirty="0" smtClean="0">
                          <a:latin typeface="Times New Roman"/>
                          <a:cs typeface="Times New Roman"/>
                        </a:rPr>
                        <a:t>Совета</a:t>
                      </a:r>
                      <a:r>
                        <a:rPr lang="ru-RU" sz="1500" spc="-5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 err="1" smtClean="0">
                          <a:latin typeface="Times New Roman"/>
                          <a:cs typeface="Times New Roman"/>
                        </a:rPr>
                        <a:t>молодых</a:t>
                      </a:r>
                      <a:r>
                        <a:rPr lang="ru-RU" sz="1500" spc="-5" dirty="0" smtClean="0">
                          <a:latin typeface="Times New Roman"/>
                          <a:cs typeface="Times New Roman"/>
                        </a:rPr>
                        <a:t> педагогов ПК</a:t>
                      </a:r>
                      <a:r>
                        <a:rPr lang="ru-RU" sz="1500" spc="0" baseline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500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наставников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912543">
                <a:tc>
                  <a:txBody>
                    <a:bodyPr/>
                    <a:lstStyle/>
                    <a:p>
                      <a:pPr marL="90805" marR="777240">
                        <a:lnSpc>
                          <a:spcPts val="1989"/>
                        </a:lnSpc>
                        <a:spcBef>
                          <a:spcPts val="15"/>
                        </a:spcBef>
                      </a:pPr>
                      <a:r>
                        <a:rPr sz="15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Доля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школ, реализующих целевую модель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наставничества</a:t>
                      </a:r>
                      <a:r>
                        <a:rPr sz="1500" b="1" spc="-4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педагогических</a:t>
                      </a:r>
                      <a:r>
                        <a:rPr sz="1500" b="1" spc="-3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работников</a:t>
                      </a:r>
                      <a:endParaRPr sz="15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100%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общего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числа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школ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19734">
                        <a:lnSpc>
                          <a:spcPts val="1989"/>
                        </a:lnSpc>
                        <a:spcBef>
                          <a:spcPts val="15"/>
                        </a:spcBef>
                      </a:pPr>
                      <a:r>
                        <a:rPr sz="1500" spc="-5" dirty="0" err="1">
                          <a:latin typeface="Times New Roman"/>
                          <a:cs typeface="Times New Roman"/>
                        </a:rPr>
                        <a:t>Мониторинг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 err="1" smtClean="0">
                          <a:latin typeface="Times New Roman"/>
                          <a:cs typeface="Times New Roman"/>
                        </a:rPr>
                        <a:t>деятельности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865064">
                <a:tc>
                  <a:txBody>
                    <a:bodyPr/>
                    <a:lstStyle/>
                    <a:p>
                      <a:pPr marL="90805" marR="265430">
                        <a:lnSpc>
                          <a:spcPts val="1989"/>
                        </a:lnSpc>
                        <a:spcBef>
                          <a:spcPts val="10"/>
                        </a:spcBef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педагогов  в возрасте до 35 лет в образовательных организациях, охваченных различными формами методической поддержки и сопровождения в первые три года работы, включая наставничество</a:t>
                      </a:r>
                      <a:endParaRPr sz="16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500" dirty="0" smtClean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5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общего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 err="1">
                          <a:latin typeface="Times New Roman"/>
                          <a:cs typeface="Times New Roman"/>
                        </a:rPr>
                        <a:t>числа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500" spc="-5" dirty="0" smtClean="0">
                          <a:latin typeface="Times New Roman"/>
                          <a:cs typeface="Times New Roman"/>
                        </a:rPr>
                        <a:t>педагогов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48410">
                        <a:lnSpc>
                          <a:spcPts val="1989"/>
                        </a:lnSpc>
                        <a:spcBef>
                          <a:spcPts val="10"/>
                        </a:spcBef>
                      </a:pPr>
                      <a:r>
                        <a:rPr lang="ru-RU" sz="1500" dirty="0" smtClean="0">
                          <a:latin typeface="Times New Roman"/>
                          <a:cs typeface="Times New Roman"/>
                        </a:rPr>
                        <a:t>ИАС</a:t>
                      </a:r>
                      <a:r>
                        <a:rPr lang="ru-RU" sz="1500" baseline="0" dirty="0" smtClean="0">
                          <a:latin typeface="Times New Roman"/>
                          <a:cs typeface="Times New Roman"/>
                        </a:rPr>
                        <a:t> Монитор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86506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педагогов  в возрасте до 35 лет, охваченных различными формами методической поддержки   и сопровождения в первые три года работы, получившие первую квалификационную категорию</a:t>
                      </a:r>
                      <a:endParaRPr sz="16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/>
                          <a:cs typeface="Times New Roman"/>
                        </a:rPr>
                        <a:t>100%</a:t>
                      </a:r>
                      <a:r>
                        <a:rPr lang="ru-RU" sz="15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500" dirty="0" smtClean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lang="ru-RU" sz="1500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500" spc="-5" dirty="0" smtClean="0">
                          <a:latin typeface="Times New Roman"/>
                          <a:cs typeface="Times New Roman"/>
                        </a:rPr>
                        <a:t>общего</a:t>
                      </a:r>
                      <a:r>
                        <a:rPr lang="ru-RU" sz="15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500" spc="-5" dirty="0" smtClean="0">
                          <a:latin typeface="Times New Roman"/>
                          <a:cs typeface="Times New Roman"/>
                        </a:rPr>
                        <a:t>числа</a:t>
                      </a:r>
                      <a:r>
                        <a:rPr lang="ru-RU" sz="1500" spc="-2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500" spc="-20" baseline="0" dirty="0" smtClean="0">
                          <a:latin typeface="Times New Roman"/>
                          <a:cs typeface="Times New Roman"/>
                        </a:rPr>
                        <a:t> аттестованных педагогов</a:t>
                      </a:r>
                      <a:endParaRPr lang="ru-RU" sz="1500" dirty="0" smtClean="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48410" indent="0" defTabSz="914400" eaLnBrk="1" fontAlgn="auto" latinLnBrk="0" hangingPunct="1">
                        <a:lnSpc>
                          <a:spcPts val="1989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/>
                          <a:cs typeface="Times New Roman"/>
                        </a:rPr>
                        <a:t>ИАС</a:t>
                      </a:r>
                      <a:r>
                        <a:rPr lang="ru-RU" sz="1500" baseline="0" dirty="0" smtClean="0">
                          <a:latin typeface="Times New Roman"/>
                          <a:cs typeface="Times New Roman"/>
                        </a:rPr>
                        <a:t> Монитор</a:t>
                      </a:r>
                      <a:endParaRPr lang="ru-RU" sz="1500" dirty="0" smtClean="0">
                        <a:latin typeface="Times New Roman"/>
                        <a:cs typeface="Times New Roman"/>
                      </a:endParaRPr>
                    </a:p>
                    <a:p>
                      <a:pPr marL="91440" marR="1248410">
                        <a:lnSpc>
                          <a:spcPts val="1989"/>
                        </a:lnSpc>
                        <a:spcBef>
                          <a:spcPts val="1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703" y="313366"/>
            <a:ext cx="1626789" cy="120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1752600"/>
            <a:ext cx="12191998" cy="510540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298999" y="664209"/>
            <a:ext cx="36195" cy="82550"/>
          </a:xfrm>
          <a:custGeom>
            <a:avLst/>
            <a:gdLst/>
            <a:ahLst/>
            <a:cxnLst/>
            <a:rect l="l" t="t" r="r" b="b"/>
            <a:pathLst>
              <a:path w="36195" h="82550">
                <a:moveTo>
                  <a:pt x="0" y="82550"/>
                </a:moveTo>
                <a:lnTo>
                  <a:pt x="36106" y="82550"/>
                </a:lnTo>
                <a:lnTo>
                  <a:pt x="36106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621282" y="1447800"/>
            <a:ext cx="11265917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000" dirty="0" smtClean="0">
                <a:solidFill>
                  <a:schemeClr val="tx2"/>
                </a:solidFill>
              </a:rPr>
              <a:t>Наставничество </a:t>
            </a:r>
            <a:r>
              <a:rPr lang="ru-RU" sz="4000" dirty="0" smtClean="0">
                <a:solidFill>
                  <a:schemeClr val="tx2"/>
                </a:solidFill>
              </a:rPr>
              <a:t>– ресурс профессионального развития педагогов</a:t>
            </a:r>
            <a:endParaRPr sz="4000" dirty="0">
              <a:solidFill>
                <a:schemeClr val="tx2"/>
              </a:solidFill>
            </a:endParaRPr>
          </a:p>
        </p:txBody>
      </p:sp>
      <p:pic>
        <p:nvPicPr>
          <p:cNvPr id="41" name="Объект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"/>
            <a:ext cx="868709" cy="1208690"/>
          </a:xfrm>
          <a:prstGeom prst="rect">
            <a:avLst/>
          </a:prstGeom>
        </p:spPr>
      </p:pic>
      <p:pic>
        <p:nvPicPr>
          <p:cNvPr id="42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28600"/>
            <a:ext cx="1373461" cy="110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40340"/>
            <a:ext cx="1219200" cy="126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505200"/>
            <a:ext cx="3581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3505200"/>
            <a:ext cx="3429000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Google Shape;129;p14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4343400" y="2971800"/>
            <a:ext cx="37338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1752600"/>
            <a:ext cx="12191998" cy="510540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298999" y="664209"/>
            <a:ext cx="36195" cy="82550"/>
          </a:xfrm>
          <a:custGeom>
            <a:avLst/>
            <a:gdLst/>
            <a:ahLst/>
            <a:cxnLst/>
            <a:rect l="l" t="t" r="r" b="b"/>
            <a:pathLst>
              <a:path w="36195" h="82550">
                <a:moveTo>
                  <a:pt x="0" y="82550"/>
                </a:moveTo>
                <a:lnTo>
                  <a:pt x="36106" y="82550"/>
                </a:lnTo>
                <a:lnTo>
                  <a:pt x="36106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621282" y="1447800"/>
            <a:ext cx="11265917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000" dirty="0" smtClean="0">
                <a:solidFill>
                  <a:schemeClr val="tx2"/>
                </a:solidFill>
              </a:rPr>
              <a:t>Наставничество </a:t>
            </a:r>
            <a:r>
              <a:rPr lang="ru-RU" sz="4000" dirty="0" smtClean="0">
                <a:solidFill>
                  <a:schemeClr val="tx2"/>
                </a:solidFill>
              </a:rPr>
              <a:t>– ресурс профессионального развития педагогов</a:t>
            </a:r>
            <a:endParaRPr sz="4000" dirty="0">
              <a:solidFill>
                <a:schemeClr val="tx2"/>
              </a:solidFill>
            </a:endParaRPr>
          </a:p>
        </p:txBody>
      </p:sp>
      <p:pic>
        <p:nvPicPr>
          <p:cNvPr id="41" name="Объект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"/>
            <a:ext cx="868709" cy="1208690"/>
          </a:xfrm>
          <a:prstGeom prst="rect">
            <a:avLst/>
          </a:prstGeom>
        </p:spPr>
      </p:pic>
      <p:pic>
        <p:nvPicPr>
          <p:cNvPr id="42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28600"/>
            <a:ext cx="1373461" cy="110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40340"/>
            <a:ext cx="1143000" cy="126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505200"/>
            <a:ext cx="3581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3505200"/>
            <a:ext cx="3429000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Google Shape;129;p14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4343400" y="2971800"/>
            <a:ext cx="37338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381000"/>
            <a:ext cx="9217024" cy="114300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Вопросы 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31371" y="1676400"/>
            <a:ext cx="11425269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900" b="1" dirty="0" smtClean="0">
                <a:solidFill>
                  <a:srgbClr val="061496"/>
                </a:solidFill>
              </a:rPr>
              <a:t>Наставник – наставляемый: субъекты/объекты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900" b="1" dirty="0" smtClean="0">
                <a:solidFill>
                  <a:srgbClr val="061496"/>
                </a:solidFill>
              </a:rPr>
              <a:t>Определение целевых установок </a:t>
            </a:r>
            <a:r>
              <a:rPr lang="ru-RU" sz="3900" b="1" dirty="0" smtClean="0">
                <a:solidFill>
                  <a:srgbClr val="061496"/>
                </a:solidFill>
              </a:rPr>
              <a:t>и контрольных точек</a:t>
            </a:r>
            <a:endParaRPr lang="ru-RU" sz="3900" b="1" dirty="0" smtClean="0">
              <a:solidFill>
                <a:srgbClr val="06149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900" b="1" dirty="0" smtClean="0">
                <a:solidFill>
                  <a:srgbClr val="061496"/>
                </a:solidFill>
              </a:rPr>
              <a:t>Комплекс </a:t>
            </a:r>
            <a:r>
              <a:rPr lang="ru-RU" sz="3900" b="1" dirty="0" smtClean="0">
                <a:solidFill>
                  <a:srgbClr val="061496"/>
                </a:solidFill>
              </a:rPr>
              <a:t>практик взаимодействия (программа </a:t>
            </a:r>
            <a:r>
              <a:rPr lang="ru-RU" sz="3900" b="1" dirty="0" smtClean="0">
                <a:solidFill>
                  <a:srgbClr val="061496"/>
                </a:solidFill>
              </a:rPr>
              <a:t>наставничества – региональный аспект) </a:t>
            </a:r>
            <a:endParaRPr lang="ru-RU" sz="3900" b="1" dirty="0" smtClean="0">
              <a:solidFill>
                <a:srgbClr val="061496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D:\4\leftbar.png"/>
          <p:cNvPicPr>
            <a:picLocks noChangeAspect="1" noChangeArrowheads="1"/>
          </p:cNvPicPr>
          <p:nvPr/>
        </p:nvPicPr>
        <p:blipFill>
          <a:blip r:embed="rId2" cstate="print"/>
          <a:srcRect l="2525" t="6000" b="34987"/>
          <a:stretch>
            <a:fillRect/>
          </a:stretch>
        </p:blipFill>
        <p:spPr bwMode="auto">
          <a:xfrm>
            <a:off x="9744405" y="-533400"/>
            <a:ext cx="2447595" cy="265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НАСТАВНИЧЕСТВО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11734800" cy="34507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l">
              <a:buFontTx/>
              <a:buChar char="-"/>
            </a:pP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технология 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условие интенсивного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развития личности</a:t>
            </a:r>
          </a:p>
          <a:p>
            <a:pPr algn="l"/>
            <a:endParaRPr lang="ru-RU" sz="2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Tx/>
              <a:buChar char="-"/>
            </a:pPr>
            <a:r>
              <a:rPr lang="ru-RU" sz="2200" b="1" spc="-1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ключевой элемент новой </a:t>
            </a:r>
            <a:r>
              <a:rPr lang="ru-RU" sz="2200" b="1" spc="-1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динамичной методической </a:t>
            </a:r>
            <a:r>
              <a:rPr lang="ru-RU" sz="2200" b="1" spc="-99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spc="-1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системы, обеспечивающей </a:t>
            </a:r>
            <a:r>
              <a:rPr lang="ru-RU" sz="2200" b="1" spc="-1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spc="-1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возможности </a:t>
            </a:r>
            <a:r>
              <a:rPr lang="ru-RU" sz="2200" b="1" spc="-1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200" b="1" spc="-1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своевременной </a:t>
            </a:r>
            <a:r>
              <a:rPr lang="ru-RU" sz="2200" b="1" spc="-99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spc="-1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адаптации </a:t>
            </a:r>
            <a:r>
              <a:rPr lang="ru-RU" sz="2200" b="1" spc="-1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педагогов 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200" b="1" spc="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spc="-1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меняющимся</a:t>
            </a:r>
            <a:r>
              <a:rPr lang="ru-RU" sz="2200" b="1" spc="-3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spc="-1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условиям</a:t>
            </a:r>
          </a:p>
          <a:p>
            <a:pPr algn="l">
              <a:buFontTx/>
              <a:buChar char="-"/>
            </a:pPr>
            <a:endParaRPr lang="ru-RU" sz="2200" b="1" spc="-15" dirty="0" smtClean="0">
              <a:solidFill>
                <a:srgbClr val="0071BB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Tx/>
              <a:buChar char="-"/>
            </a:pPr>
            <a:r>
              <a:rPr lang="ru-RU" sz="2200" b="1" spc="-1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инструмент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мотивации 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учителей к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сотрудничеству и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сотворчеству</a:t>
            </a:r>
            <a:endParaRPr lang="ru-RU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Tx/>
              <a:buChar char="-"/>
            </a:pP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универсальная технология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передачи 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опыта, знаний, формирования навыков, компетенций, </a:t>
            </a:r>
            <a:r>
              <a:rPr lang="ru-RU" sz="2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метакомпетенций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ценностей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через неформальное </a:t>
            </a:r>
            <a:r>
              <a:rPr lang="ru-RU" sz="2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взаимообогащающее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общение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основанное на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доверии и партнерстве.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2971800" cy="20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495800"/>
            <a:ext cx="2743200" cy="210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Инга\Desktop\коворкинг фото\день 2\IMG_29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572000"/>
            <a:ext cx="3022215" cy="2057400"/>
          </a:xfrm>
          <a:prstGeom prst="rect">
            <a:avLst/>
          </a:prstGeom>
          <a:noFill/>
        </p:spPr>
      </p:pic>
      <p:pic>
        <p:nvPicPr>
          <p:cNvPr id="8" name="Picture 2" descr="https://umb.sk.ru/cfs-file.ashx/__key/communityserver-blogs-components-weblogfiles/00-00-01-33-90/IMG_5F00_11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4495800"/>
            <a:ext cx="2895600" cy="208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67715"/>
            <a:ext cx="11430000" cy="14157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НАСТАВНИЧЕСТВО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(итоги проектных сессий муниципальных образований края)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481835"/>
            <a:ext cx="11887200" cy="473975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Нытва</a:t>
            </a:r>
          </a:p>
          <a:p>
            <a:pPr algn="ctr"/>
            <a:r>
              <a:rPr lang="ru-RU" b="1" dirty="0" smtClean="0"/>
              <a:t>Развивает </a:t>
            </a:r>
            <a:r>
              <a:rPr lang="ru-RU" b="1" dirty="0" smtClean="0">
                <a:solidFill>
                  <a:srgbClr val="FF0000"/>
                </a:solidFill>
              </a:rPr>
              <a:t>активность</a:t>
            </a:r>
            <a:r>
              <a:rPr lang="ru-RU" b="1" dirty="0" smtClean="0"/>
              <a:t> через поддержку и доверие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Березники </a:t>
            </a:r>
          </a:p>
          <a:p>
            <a:pPr algn="ctr"/>
            <a:r>
              <a:rPr lang="ru-RU" b="1" dirty="0" smtClean="0"/>
              <a:t>Развивает </a:t>
            </a:r>
            <a:r>
              <a:rPr lang="ru-RU" b="1" dirty="0" smtClean="0">
                <a:solidFill>
                  <a:srgbClr val="FF0000"/>
                </a:solidFill>
              </a:rPr>
              <a:t>профессионализм </a:t>
            </a:r>
            <a:r>
              <a:rPr lang="ru-RU" b="1" dirty="0" smtClean="0"/>
              <a:t>на основе сотрудничества и доверия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Чердынь </a:t>
            </a:r>
          </a:p>
          <a:p>
            <a:pPr algn="ctr"/>
            <a:r>
              <a:rPr lang="ru-RU" b="1" dirty="0" smtClean="0"/>
              <a:t>Взаимодействуя с </a:t>
            </a:r>
            <a:r>
              <a:rPr lang="ru-RU" b="1" dirty="0" smtClean="0">
                <a:solidFill>
                  <a:srgbClr val="FF0000"/>
                </a:solidFill>
              </a:rPr>
              <a:t>уважением</a:t>
            </a:r>
            <a:r>
              <a:rPr lang="ru-RU" b="1" dirty="0" smtClean="0"/>
              <a:t>, развиваем мотивацию к действию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Верещагино</a:t>
            </a:r>
          </a:p>
          <a:p>
            <a:pPr algn="ctr"/>
            <a:r>
              <a:rPr lang="ru-RU" b="1" dirty="0" smtClean="0"/>
              <a:t>Доверие и </a:t>
            </a:r>
            <a:r>
              <a:rPr lang="ru-RU" b="1" dirty="0" smtClean="0">
                <a:solidFill>
                  <a:srgbClr val="FF0000"/>
                </a:solidFill>
              </a:rPr>
              <a:t>взаимопомощь</a:t>
            </a:r>
            <a:r>
              <a:rPr lang="ru-RU" b="1" dirty="0" smtClean="0"/>
              <a:t> вдохновляет на развитие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286" y="91985"/>
            <a:ext cx="11742856" cy="63047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0402" y="804164"/>
            <a:ext cx="601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79BBFF"/>
                </a:solidFill>
              </a:rPr>
              <a:t>https://nastavnik.apkpro.ru/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2362205"/>
            <a:ext cx="12191998" cy="44957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3850" y="228601"/>
            <a:ext cx="9845550" cy="624529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969"/>
              </a:spcBef>
            </a:pPr>
            <a:r>
              <a:rPr sz="4000" spc="-15" dirty="0" err="1"/>
              <a:t>Нормативно</a:t>
            </a:r>
            <a:r>
              <a:rPr sz="4000" spc="-15" dirty="0"/>
              <a:t>- </a:t>
            </a:r>
            <a:r>
              <a:rPr sz="4000" spc="-15" dirty="0" err="1" smtClean="0"/>
              <a:t>правовая</a:t>
            </a:r>
            <a:r>
              <a:rPr sz="4000" spc="-80" dirty="0" smtClean="0"/>
              <a:t> </a:t>
            </a:r>
            <a:r>
              <a:rPr sz="4000" spc="-15" dirty="0"/>
              <a:t>основа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381001" y="1066800"/>
            <a:ext cx="11350368" cy="62106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10"/>
              </a:spcBef>
              <a:buFont typeface="Arial" pitchFamily="34" charset="0"/>
              <a:buChar char="•"/>
            </a:pPr>
            <a:r>
              <a:rPr sz="2000" spc="2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Методология</a:t>
            </a:r>
            <a:r>
              <a:rPr sz="2000" spc="3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2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(целевая</a:t>
            </a:r>
            <a:r>
              <a:rPr sz="2000" spc="2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2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модель)</a:t>
            </a:r>
            <a:r>
              <a:rPr sz="2000" spc="2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наставничества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обучающихся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организаций,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осуществляющих 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образовательную деятельность по общеобразовательным, дополнительным</a:t>
            </a:r>
            <a:r>
              <a:rPr sz="2000" spc="46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общеобразовательным 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sz="2000" spc="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программам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среднего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профессионального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образования,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в</a:t>
            </a:r>
            <a:r>
              <a:rPr sz="2000" spc="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том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числе</a:t>
            </a:r>
            <a:r>
              <a:rPr sz="2000" spc="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2000" spc="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применением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лучших 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практик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обмена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опытом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между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обучающимися,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утвержденная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распоряжением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Министерства 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просвещения Российской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Федерации</a:t>
            </a:r>
            <a:r>
              <a:rPr sz="2000" spc="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от 25 декабря 2019 г. 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sz="2000" spc="-5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Р-145</a:t>
            </a:r>
            <a:endParaRPr lang="ru-RU" sz="2000" spc="-5" dirty="0" smtClean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just">
              <a:lnSpc>
                <a:spcPct val="99400"/>
              </a:lnSpc>
              <a:spcBef>
                <a:spcPts val="110"/>
              </a:spcBef>
            </a:pPr>
            <a:endParaRPr lang="ru-RU" sz="2000" spc="-5" dirty="0" smtClean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just">
              <a:lnSpc>
                <a:spcPct val="99400"/>
              </a:lnSpc>
              <a:spcBef>
                <a:spcPts val="11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Методические рекомендации по разработке и внедрению целевой модели наставничества педагогических работников в образовательных организациях. Письмо министерства просвещения Российской Федерации № 26-28-вх-1627 от 28.12.2021 г</a:t>
            </a:r>
            <a:r>
              <a:rPr lang="ru-RU" sz="20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2700" marR="5080" algn="just">
              <a:lnSpc>
                <a:spcPct val="99400"/>
              </a:lnSpc>
              <a:spcBef>
                <a:spcPts val="110"/>
              </a:spcBef>
              <a:buFont typeface="Arial" pitchFamily="34" charset="0"/>
              <a:buChar char="•"/>
            </a:pPr>
            <a:endParaRPr lang="ru-RU" sz="2000" dirty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just">
              <a:lnSpc>
                <a:spcPct val="99400"/>
              </a:lnSpc>
              <a:spcBef>
                <a:spcPts val="11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Положение о наставничестве для педагогических работников образовательных организаций </a:t>
            </a:r>
            <a:r>
              <a:rPr lang="ru-RU" sz="20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Пермского края, утверждено </a:t>
            </a:r>
            <a:r>
              <a:rPr lang="ru-RU"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приказом Министерства образования и науки Пермского края от 04.07.2022 г. № </a:t>
            </a:r>
            <a:r>
              <a:rPr lang="ru-RU" sz="20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СЭД-26-01-06-629</a:t>
            </a:r>
          </a:p>
          <a:p>
            <a:pPr marL="12700" marR="5080" algn="just">
              <a:lnSpc>
                <a:spcPct val="99400"/>
              </a:lnSpc>
              <a:spcBef>
                <a:spcPts val="110"/>
              </a:spcBef>
              <a:buFont typeface="Arial" pitchFamily="34" charset="0"/>
              <a:buChar char="•"/>
            </a:pPr>
            <a:endParaRPr lang="ru-RU" sz="2000" dirty="0" smtClean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just">
              <a:lnSpc>
                <a:spcPct val="99400"/>
              </a:lnSpc>
              <a:spcBef>
                <a:spcPts val="11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Дорожная карта по внедрению и реализации наставничества педагогических работников в Пермском крае, утверждена приказом министерства образования и науки Пермского края от 25.07.2022 г. № СЭД-26-01-06-696</a:t>
            </a:r>
          </a:p>
          <a:p>
            <a:pPr marL="12700" marR="5080" algn="just">
              <a:lnSpc>
                <a:spcPct val="99400"/>
              </a:lnSpc>
              <a:spcBef>
                <a:spcPts val="110"/>
              </a:spcBef>
              <a:buFont typeface="Arial" pitchFamily="34" charset="0"/>
              <a:buChar char="•"/>
            </a:pP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just">
              <a:lnSpc>
                <a:spcPct val="99400"/>
              </a:lnSpc>
              <a:spcBef>
                <a:spcPts val="110"/>
              </a:spcBef>
              <a:buFont typeface="Arial" pitchFamily="34" charset="0"/>
              <a:buChar char="•"/>
            </a:pPr>
            <a:endParaRPr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990600"/>
            <a:ext cx="11658600" cy="518507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719455">
              <a:lnSpc>
                <a:spcPct val="100499"/>
              </a:lnSpc>
              <a:spcBef>
                <a:spcPts val="114"/>
              </a:spcBef>
              <a:buFont typeface="Arial" pitchFamily="34" charset="0"/>
              <a:buChar char="•"/>
            </a:pPr>
            <a:r>
              <a:rPr sz="2400" b="1" spc="55" dirty="0" err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дефицит</a:t>
            </a:r>
            <a:r>
              <a:rPr sz="2400" b="1" spc="5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pc="55" dirty="0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компетенций</a:t>
            </a:r>
            <a:r>
              <a:rPr sz="2400" b="1" spc="55" dirty="0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6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молодых </a:t>
            </a:r>
            <a:r>
              <a:rPr sz="2400" b="1" spc="-5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педагогов </a:t>
            </a:r>
            <a:r>
              <a:rPr sz="2400" b="1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в области </a:t>
            </a:r>
            <a:r>
              <a:rPr sz="2400" b="1" spc="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педагогических технологий </a:t>
            </a:r>
            <a:r>
              <a:rPr sz="2400" b="1" spc="-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sz="2400" b="1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преподавательских </a:t>
            </a:r>
            <a:r>
              <a:rPr sz="2400" b="1" spc="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умений,</a:t>
            </a:r>
            <a:r>
              <a:rPr sz="2400" b="1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отвечающих требованиям</a:t>
            </a:r>
            <a:r>
              <a:rPr sz="2400" b="1" spc="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ФГОС</a:t>
            </a:r>
            <a:r>
              <a:rPr sz="2400" b="1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" dirty="0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400" b="1" spc="-5" dirty="0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dirty="0" err="1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профессионального</a:t>
            </a:r>
            <a:r>
              <a:rPr sz="2400" b="1" dirty="0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dirty="0" err="1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стандарта</a:t>
            </a:r>
            <a:r>
              <a:rPr lang="ru-RU" sz="2400" b="1" dirty="0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(рассказали, как работать….)</a:t>
            </a:r>
          </a:p>
          <a:p>
            <a:pPr marL="12700" marR="719455">
              <a:lnSpc>
                <a:spcPct val="100499"/>
              </a:lnSpc>
              <a:spcBef>
                <a:spcPts val="114"/>
              </a:spcBef>
            </a:pPr>
            <a:endParaRPr sz="2400" b="1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Font typeface="Arial" pitchFamily="34" charset="0"/>
              <a:buChar char="•"/>
            </a:pPr>
            <a:r>
              <a:rPr sz="2400" b="1" spc="5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кризис</a:t>
            </a:r>
            <a:r>
              <a:rPr sz="2400" b="1" spc="2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5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профессионального</a:t>
            </a:r>
            <a:r>
              <a:rPr sz="2400" b="1" spc="2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5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роста</a:t>
            </a:r>
            <a:r>
              <a:rPr sz="2400" b="1" spc="3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sz="2400" b="1" spc="-2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педагогов</a:t>
            </a:r>
            <a:r>
              <a:rPr sz="2400" b="1" spc="-2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0" dirty="0" err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sz="2400" b="1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0" dirty="0" err="1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стажем</a:t>
            </a:r>
            <a:r>
              <a:rPr sz="2400" b="1" spc="-5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sz="2400" b="1" spc="-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dirty="0" err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профессиональное</a:t>
            </a:r>
            <a:r>
              <a:rPr sz="2400" b="1" spc="-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dirty="0" err="1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выгорание</a:t>
            </a:r>
            <a:endParaRPr lang="ru-RU" sz="2400" b="1" dirty="0" smtClean="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2400" b="1" dirty="0">
              <a:latin typeface="Arial" pitchFamily="34" charset="0"/>
              <a:cs typeface="Arial" pitchFamily="34" charset="0"/>
            </a:endParaRPr>
          </a:p>
          <a:p>
            <a:pPr marL="12700" marR="13970">
              <a:lnSpc>
                <a:spcPct val="98300"/>
              </a:lnSpc>
              <a:spcBef>
                <a:spcPts val="80"/>
              </a:spcBef>
              <a:buFont typeface="Arial" pitchFamily="34" charset="0"/>
              <a:buChar char="•"/>
            </a:pPr>
            <a:r>
              <a:rPr sz="2400" b="1" spc="5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дефициты различного характера </a:t>
            </a:r>
            <a:r>
              <a:rPr sz="2400" b="1" spc="-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(предметные, </a:t>
            </a:r>
            <a:r>
              <a:rPr sz="2400" b="1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dirty="0" err="1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методические</a:t>
            </a:r>
            <a:r>
              <a:rPr sz="2400" b="1" dirty="0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400" b="1" dirty="0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dirty="0" err="1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sz="2400" b="1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),</a:t>
            </a:r>
            <a:r>
              <a:rPr sz="2400" b="1" spc="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выявленные</a:t>
            </a:r>
            <a:r>
              <a:rPr sz="2400" b="1" spc="2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sz="2400" b="1" spc="-4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педагогов</a:t>
            </a:r>
            <a:r>
              <a:rPr sz="2400" b="1" spc="-3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различных</a:t>
            </a:r>
            <a:r>
              <a:rPr sz="2400" b="1" spc="-3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категорий</a:t>
            </a:r>
            <a:r>
              <a:rPr sz="2400" b="1" spc="-4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в ходе</a:t>
            </a:r>
            <a:r>
              <a:rPr sz="2400" b="1" spc="-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исследований </a:t>
            </a:r>
            <a:r>
              <a:rPr sz="2400" b="1" spc="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dirty="0" err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профессиональной</a:t>
            </a:r>
            <a:r>
              <a:rPr sz="2400" b="1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dirty="0" err="1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компетентности</a:t>
            </a:r>
            <a:endParaRPr lang="ru-RU" sz="2400" b="1" dirty="0" smtClean="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  <a:p>
            <a:pPr marL="12700" marR="13970">
              <a:lnSpc>
                <a:spcPct val="98300"/>
              </a:lnSpc>
              <a:spcBef>
                <a:spcPts val="80"/>
              </a:spcBef>
            </a:pPr>
            <a:endParaRPr lang="ru-RU" sz="2400" b="1" dirty="0" smtClean="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  <a:p>
            <a:pPr marL="12700" marR="13970">
              <a:lnSpc>
                <a:spcPct val="98300"/>
              </a:lnSpc>
              <a:spcBef>
                <a:spcPts val="8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b="1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ротиворечия между насыщенной социальной и образовательной средой, с  тенденцией к усилению ее несогласованности и противоречивости и неспособностью педагогов освоить базовые процессы развития личности</a:t>
            </a:r>
            <a:endParaRPr sz="2400" b="1" dirty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7004" y="307339"/>
            <a:ext cx="1053439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5" dirty="0" smtClean="0"/>
              <a:t>Актуальность, как решение проблем</a:t>
            </a:r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88525"/>
            <a:ext cx="12191998" cy="35694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609600"/>
            <a:ext cx="10147300" cy="279050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lang="ru-RU" spc="-35" dirty="0" smtClean="0">
                <a:solidFill>
                  <a:srgbClr val="1B3181"/>
                </a:solidFill>
              </a:rPr>
              <a:t>Целевая установка</a:t>
            </a:r>
            <a:br>
              <a:rPr lang="ru-RU" spc="-35" dirty="0" smtClean="0">
                <a:solidFill>
                  <a:srgbClr val="1B3181"/>
                </a:solidFill>
              </a:rPr>
            </a:br>
            <a:r>
              <a:rPr spc="-35" dirty="0" err="1" smtClean="0">
                <a:solidFill>
                  <a:srgbClr val="1B3181"/>
                </a:solidFill>
              </a:rPr>
              <a:t>Срок</a:t>
            </a:r>
            <a:r>
              <a:rPr spc="-35" dirty="0" smtClean="0">
                <a:solidFill>
                  <a:srgbClr val="1B3181"/>
                </a:solidFill>
              </a:rPr>
              <a:t> </a:t>
            </a:r>
            <a:r>
              <a:rPr spc="-40" dirty="0">
                <a:solidFill>
                  <a:srgbClr val="1B3181"/>
                </a:solidFill>
              </a:rPr>
              <a:t>внедрения </a:t>
            </a:r>
            <a:r>
              <a:rPr spc="-5" dirty="0">
                <a:latin typeface="Times New Roman"/>
                <a:cs typeface="Times New Roman"/>
              </a:rPr>
              <a:t>системы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наставничества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педагогических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работников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образовательных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организациях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Пермского края</a:t>
            </a:r>
            <a:endParaRPr spc="-5" dirty="0">
              <a:latin typeface="Times New Roman"/>
              <a:cs typeface="Times New Roman"/>
            </a:endParaRPr>
          </a:p>
          <a:p>
            <a:pPr marL="12700">
              <a:lnSpc>
                <a:spcPts val="4265"/>
              </a:lnSpc>
            </a:pPr>
            <a:r>
              <a:rPr dirty="0">
                <a:latin typeface="Times New Roman"/>
                <a:cs typeface="Times New Roman"/>
              </a:rPr>
              <a:t>–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2"/>
                </a:solidFill>
                <a:latin typeface="Times New Roman"/>
                <a:cs typeface="Times New Roman"/>
              </a:rPr>
              <a:t>конец</a:t>
            </a:r>
            <a:r>
              <a:rPr spc="-2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2"/>
                </a:solidFill>
                <a:latin typeface="Times New Roman"/>
                <a:cs typeface="Times New Roman"/>
              </a:rPr>
              <a:t>2022</a:t>
            </a:r>
            <a:r>
              <a:rPr spc="-2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2"/>
                </a:solidFill>
                <a:latin typeface="Times New Roman"/>
                <a:cs typeface="Times New Roman"/>
              </a:rPr>
              <a:t>года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4617211"/>
            <a:ext cx="4062729" cy="11201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15"/>
              </a:spcBef>
            </a:pPr>
            <a:r>
              <a:rPr sz="3600" b="1" spc="-60" dirty="0">
                <a:solidFill>
                  <a:srgbClr val="1B3181"/>
                </a:solidFill>
                <a:latin typeface="Arial"/>
                <a:cs typeface="Arial"/>
              </a:rPr>
              <a:t>Формула</a:t>
            </a:r>
            <a:r>
              <a:rPr sz="3600" b="1" spc="-13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3600" b="1" spc="-60" dirty="0">
                <a:solidFill>
                  <a:srgbClr val="1B3181"/>
                </a:solidFill>
                <a:latin typeface="Arial"/>
                <a:cs typeface="Arial"/>
              </a:rPr>
              <a:t>расчета: </a:t>
            </a:r>
            <a:r>
              <a:rPr sz="3600" b="1" spc="-98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3600" b="1" spc="-40" dirty="0">
                <a:solidFill>
                  <a:srgbClr val="1B3181"/>
                </a:solidFill>
                <a:latin typeface="Arial"/>
                <a:cs typeface="Arial"/>
              </a:rPr>
              <a:t>N=A/B*100%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1692" y="4379467"/>
            <a:ext cx="1743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систему</a:t>
            </a:r>
            <a:r>
              <a:rPr sz="1200" spc="58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наставничества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1738" y="4379467"/>
            <a:ext cx="4105910" cy="3886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160"/>
              </a:spcBef>
            </a:pPr>
            <a:r>
              <a:rPr sz="1200" b="1" dirty="0">
                <a:solidFill>
                  <a:srgbClr val="1B3181"/>
                </a:solidFill>
                <a:latin typeface="Arial"/>
                <a:cs typeface="Arial"/>
              </a:rPr>
              <a:t>N</a:t>
            </a:r>
            <a:r>
              <a:rPr sz="1200" b="1" spc="28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B3181"/>
                </a:solidFill>
                <a:latin typeface="Arial"/>
                <a:cs typeface="Arial"/>
              </a:rPr>
              <a:t>–</a:t>
            </a:r>
            <a:r>
              <a:rPr sz="1200" b="1" spc="27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1B3181"/>
                </a:solidFill>
                <a:latin typeface="Microsoft Sans Serif"/>
                <a:cs typeface="Microsoft Sans Serif"/>
              </a:rPr>
              <a:t>доля</a:t>
            </a:r>
            <a:r>
              <a:rPr sz="1200" spc="7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1200" spc="10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организаций,</a:t>
            </a:r>
            <a:r>
              <a:rPr sz="1200" spc="10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реализующих </a:t>
            </a:r>
            <a:r>
              <a:rPr sz="1200" spc="-30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педагогических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работников,</a:t>
            </a:r>
            <a:r>
              <a:rPr sz="1200" spc="-6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65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процент.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31738" y="4736083"/>
            <a:ext cx="5942965" cy="203708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algn="just">
              <a:lnSpc>
                <a:spcPct val="105000"/>
              </a:lnSpc>
              <a:spcBef>
                <a:spcPts val="25"/>
              </a:spcBef>
            </a:pPr>
            <a:r>
              <a:rPr sz="1200" b="1" dirty="0">
                <a:solidFill>
                  <a:srgbClr val="1B3181"/>
                </a:solidFill>
                <a:latin typeface="Arial"/>
                <a:cs typeface="Arial"/>
              </a:rPr>
              <a:t>A –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количество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образовательных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организаций,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реализующих систему наставничества </a:t>
            </a:r>
            <a:r>
              <a:rPr sz="1200" spc="-4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педагогических</a:t>
            </a:r>
            <a:r>
              <a:rPr sz="1200" spc="-6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работников,</a:t>
            </a:r>
            <a:r>
              <a:rPr sz="1200" spc="-6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единиц.</a:t>
            </a:r>
            <a:endParaRPr sz="1200" dirty="0">
              <a:latin typeface="Microsoft Sans Serif"/>
              <a:cs typeface="Microsoft Sans Serif"/>
            </a:endParaRPr>
          </a:p>
          <a:p>
            <a:pPr marL="12700" algn="just">
              <a:lnSpc>
                <a:spcPts val="1390"/>
              </a:lnSpc>
            </a:pP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Образовательная</a:t>
            </a:r>
            <a:r>
              <a:rPr sz="1200" spc="67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организация</a:t>
            </a:r>
            <a:r>
              <a:rPr sz="1200" spc="68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признается</a:t>
            </a:r>
            <a:r>
              <a:rPr sz="1200" spc="68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реализующей</a:t>
            </a:r>
            <a:r>
              <a:rPr sz="1200" spc="68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систему</a:t>
            </a:r>
            <a:r>
              <a:rPr sz="1200" spc="68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наставничества</a:t>
            </a:r>
            <a:endParaRPr sz="12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97500"/>
              </a:lnSpc>
              <a:spcBef>
                <a:spcPts val="85"/>
              </a:spcBef>
            </a:pPr>
            <a:r>
              <a:rPr sz="1200" spc="-6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педагогических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работников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при</a:t>
            </a:r>
            <a:r>
              <a:rPr sz="1200" spc="-3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1B3181"/>
                </a:solidFill>
                <a:latin typeface="Microsoft Sans Serif"/>
                <a:cs typeface="Microsoft Sans Serif"/>
              </a:rPr>
              <a:t>наличии</a:t>
            </a:r>
            <a:r>
              <a:rPr sz="1200" spc="-3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документов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 организации,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утверждающих</a:t>
            </a:r>
            <a:r>
              <a:rPr sz="1200" spc="-4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положение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B3181"/>
                </a:solidFill>
                <a:latin typeface="Microsoft Sans Serif"/>
                <a:cs typeface="Microsoft Sans Serif"/>
              </a:rPr>
              <a:t>о</a:t>
            </a:r>
            <a:r>
              <a:rPr sz="12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системе</a:t>
            </a:r>
            <a:r>
              <a:rPr sz="1200" spc="-4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наставничества</a:t>
            </a:r>
            <a:r>
              <a:rPr sz="1200" spc="-4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педагогических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работников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B3181"/>
                </a:solidFill>
                <a:latin typeface="Microsoft Sans Serif"/>
                <a:cs typeface="Microsoft Sans Serif"/>
              </a:rPr>
              <a:t>в </a:t>
            </a:r>
            <a:r>
              <a:rPr sz="12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200" spc="-6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организации.</a:t>
            </a:r>
            <a:endParaRPr sz="12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98700"/>
              </a:lnSpc>
              <a:spcBef>
                <a:spcPts val="90"/>
              </a:spcBef>
            </a:pPr>
            <a:r>
              <a:rPr sz="1200" b="1" dirty="0">
                <a:solidFill>
                  <a:srgbClr val="1B3181"/>
                </a:solidFill>
                <a:latin typeface="Arial"/>
                <a:cs typeface="Arial"/>
              </a:rPr>
              <a:t>B –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 организаций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B3181"/>
                </a:solidFill>
                <a:latin typeface="Microsoft Sans Serif"/>
                <a:cs typeface="Microsoft Sans Serif"/>
              </a:rPr>
              <a:t>в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субъекте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B3181"/>
                </a:solidFill>
                <a:latin typeface="Microsoft Sans Serif"/>
                <a:cs typeface="Microsoft Sans Serif"/>
              </a:rPr>
              <a:t>в </a:t>
            </a:r>
            <a:r>
              <a:rPr sz="12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соответствии </a:t>
            </a:r>
            <a:r>
              <a:rPr sz="1200" dirty="0">
                <a:solidFill>
                  <a:srgbClr val="1B3181"/>
                </a:solidFill>
                <a:latin typeface="Microsoft Sans Serif"/>
                <a:cs typeface="Microsoft Sans Serif"/>
              </a:rPr>
              <a:t>с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формой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федерального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статистического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наблюдения </a:t>
            </a:r>
            <a:r>
              <a:rPr sz="1200" spc="85" dirty="0">
                <a:solidFill>
                  <a:srgbClr val="1B3181"/>
                </a:solidFill>
                <a:latin typeface="Microsoft Sans Serif"/>
                <a:cs typeface="Microsoft Sans Serif"/>
              </a:rPr>
              <a:t>№ </a:t>
            </a:r>
            <a:r>
              <a:rPr sz="1200" spc="-30" dirty="0">
                <a:solidFill>
                  <a:srgbClr val="1B3181"/>
                </a:solidFill>
                <a:latin typeface="Microsoft Sans Serif"/>
                <a:cs typeface="Microsoft Sans Serif"/>
              </a:rPr>
              <a:t>ОО-1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«Сведения </a:t>
            </a:r>
            <a:r>
              <a:rPr sz="1200" spc="-30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1B3181"/>
                </a:solidFill>
                <a:latin typeface="Microsoft Sans Serif"/>
                <a:cs typeface="Microsoft Sans Serif"/>
              </a:rPr>
              <a:t>об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организации,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осуществляющей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образовательную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деятельность </a:t>
            </a:r>
            <a:r>
              <a:rPr sz="1200" spc="-30" dirty="0">
                <a:solidFill>
                  <a:srgbClr val="1B3181"/>
                </a:solidFill>
                <a:latin typeface="Microsoft Sans Serif"/>
                <a:cs typeface="Microsoft Sans Serif"/>
              </a:rPr>
              <a:t>по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образовательным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программам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 начального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общего,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основного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общего,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среднего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общего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образования»,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единиц.</a:t>
            </a:r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9" name="Picture 2" descr="D:\4\leftbar.png"/>
          <p:cNvPicPr>
            <a:picLocks noChangeAspect="1" noChangeArrowheads="1"/>
          </p:cNvPicPr>
          <p:nvPr/>
        </p:nvPicPr>
        <p:blipFill>
          <a:blip r:embed="rId3" cstate="print"/>
          <a:srcRect l="2525" t="6000" b="34987"/>
          <a:stretch>
            <a:fillRect/>
          </a:stretch>
        </p:blipFill>
        <p:spPr bwMode="auto">
          <a:xfrm>
            <a:off x="9906000" y="-228600"/>
            <a:ext cx="2743200" cy="297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1077</Words>
  <Application>Microsoft Office PowerPoint</Application>
  <PresentationFormat>Произвольный</PresentationFormat>
  <Paragraphs>148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Наставничество – ресурс профессионального развития педагогов</vt:lpstr>
      <vt:lpstr>Вопросы </vt:lpstr>
      <vt:lpstr>НАСТАВНИЧЕСТВО</vt:lpstr>
      <vt:lpstr>НАСТАВНИЧЕСТВО  (итоги проектных сессий муниципальных образований края)</vt:lpstr>
      <vt:lpstr>https://nastavnik.apkpro.ru/</vt:lpstr>
      <vt:lpstr>Нормативно- правовая основа</vt:lpstr>
      <vt:lpstr>Актуальность, как решение проблем</vt:lpstr>
      <vt:lpstr>Целевая установка Срок внедрения системы  наставничества педагогических  работников в образовательных  организациях Пермского края – конец 2022 года</vt:lpstr>
      <vt:lpstr>НАВСТРЕЧУ ДРУГ ДРУГУ: СМП-2015 # НАСТАВНИКИ - 2020</vt:lpstr>
      <vt:lpstr>Слайд 11</vt:lpstr>
      <vt:lpstr>Слайд 12</vt:lpstr>
      <vt:lpstr>Слайд 13</vt:lpstr>
      <vt:lpstr>Информационные ресурсы </vt:lpstr>
      <vt:lpstr>Кто становится наставляемым? А наставником?</vt:lpstr>
      <vt:lpstr>Категории наставляемых</vt:lpstr>
      <vt:lpstr>Региональный уровень: модель наставничества</vt:lpstr>
      <vt:lpstr>Контрольные точки мониторинга  - полезный чек-лист</vt:lpstr>
      <vt:lpstr>Цель: создание условий для адаптации, эффективного включения в  педагогическую деятельность и повышения профессионального потенциала  100% молодых специалистов.</vt:lpstr>
      <vt:lpstr>Наставничество – ресурс профессионального развития педагогов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Межмуниципальная диалог-встреча педагогических команд  Наставничество – ресурс профессионального развития педагогов</dc:title>
  <cp:lastModifiedBy>Инга</cp:lastModifiedBy>
  <cp:revision>38</cp:revision>
  <dcterms:created xsi:type="dcterms:W3CDTF">2022-08-23T14:35:42Z</dcterms:created>
  <dcterms:modified xsi:type="dcterms:W3CDTF">2022-08-25T17:34:17Z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2022-08-12T00:00:00Z</vt:filetime>
  </property>
  <property fmtid="{D5CDD505-2E9C-101B-9397-08002B2CF9AE}" pid="3" name="LastSaved">
    <vt:filetime>2022-08-23T00:00:00Z</vt:filetime>
  </property>
</Properties>
</file>